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Fira Sans Light Bold" panose="020B0604020202020204" charset="0"/>
      <p:regular r:id="rId36"/>
    </p:embeddedFont>
    <p:embeddedFont>
      <p:font typeface="Fira Sans Medium" panose="020B0603050000020004" pitchFamily="34" charset="0"/>
      <p:regular r:id="rId37"/>
      <p:bold r:id="rId38"/>
      <p:italic r:id="rId39"/>
      <p:boldItalic r:id="rId40"/>
    </p:embeddedFont>
    <p:embeddedFont>
      <p:font typeface="Fira Sans Medium Bold" panose="020B0604020202020204" charset="0"/>
      <p:regular r:id="rId41"/>
    </p:embeddedFont>
    <p:embeddedFont>
      <p:font typeface="Montserrat" panose="00000500000000000000" pitchFamily="50"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2" d="100"/>
          <a:sy n="82" d="100"/>
        </p:scale>
        <p:origin x="11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4.sv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7.sv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svg"/><Relationship Id="rId7" Type="http://schemas.openxmlformats.org/officeDocument/2006/relationships/image" Target="../media/image4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5.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7.sv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youtu.be/_r0VX-aU_T8" TargetMode="External"/><Relationship Id="rId6" Type="http://schemas.openxmlformats.org/officeDocument/2006/relationships/image" Target="../media/image9.jpeg"/><Relationship Id="rId5" Type="http://schemas.openxmlformats.org/officeDocument/2006/relationships/image" Target="../media/image22.jpe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7.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10.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21.svg"/></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5.sv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sv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watch?v=LMCZvGesRz8&amp;t=6s" TargetMode="External"/><Relationship Id="rId6" Type="http://schemas.openxmlformats.org/officeDocument/2006/relationships/image" Target="../media/image9.jpeg"/><Relationship Id="rId5" Type="http://schemas.openxmlformats.org/officeDocument/2006/relationships/image" Target="../media/image22.jpe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7.svg"/><Relationship Id="rId9" Type="http://schemas.openxmlformats.org/officeDocument/2006/relationships/image" Target="../media/image28.png"/><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169288" y="4028456"/>
            <a:ext cx="10182206" cy="6322038"/>
          </a:xfrm>
          <a:prstGeom prst="rect">
            <a:avLst/>
          </a:prstGeom>
        </p:spPr>
      </p:pic>
      <p:pic>
        <p:nvPicPr>
          <p:cNvPr id="9" name="Picture 4">
            <a:extLst>
              <a:ext uri="{FF2B5EF4-FFF2-40B4-BE49-F238E27FC236}">
                <a16:creationId xmlns:a16="http://schemas.microsoft.com/office/drawing/2014/main" id="{EFAC81F0-3EE1-6529-AC54-FA79602382FB}"/>
              </a:ext>
            </a:extLst>
          </p:cNvPr>
          <p:cNvPicPr>
            <a:picLocks noChangeAspect="1"/>
          </p:cNvPicPr>
          <p:nvPr/>
        </p:nvPicPr>
        <p:blipFill>
          <a:blip r:embed="rId4"/>
          <a:srcRect/>
          <a:stretch>
            <a:fillRect/>
          </a:stretch>
        </p:blipFill>
        <p:spPr>
          <a:xfrm>
            <a:off x="4846646" y="9005234"/>
            <a:ext cx="1477179" cy="1091266"/>
          </a:xfrm>
          <a:prstGeom prst="rect">
            <a:avLst/>
          </a:prstGeom>
        </p:spPr>
      </p:pic>
      <p:sp>
        <p:nvSpPr>
          <p:cNvPr id="10" name="TextBox 6">
            <a:extLst>
              <a:ext uri="{FF2B5EF4-FFF2-40B4-BE49-F238E27FC236}">
                <a16:creationId xmlns:a16="http://schemas.microsoft.com/office/drawing/2014/main" id="{79032F91-0701-41ED-4ED1-2670B6C76ACC}"/>
              </a:ext>
            </a:extLst>
          </p:cNvPr>
          <p:cNvSpPr txBox="1"/>
          <p:nvPr/>
        </p:nvSpPr>
        <p:spPr>
          <a:xfrm>
            <a:off x="1028700" y="5203831"/>
            <a:ext cx="9113072" cy="1492588"/>
          </a:xfrm>
          <a:prstGeom prst="rect">
            <a:avLst/>
          </a:prstGeom>
        </p:spPr>
        <p:txBody>
          <a:bodyPr lIns="0" tIns="0" rIns="0" bIns="0" rtlCol="0" anchor="t">
            <a:spAutoFit/>
          </a:bodyPr>
          <a:lstStyle/>
          <a:p>
            <a:pPr algn="l">
              <a:lnSpc>
                <a:spcPts val="5998"/>
              </a:lnSpc>
            </a:pPr>
            <a:r>
              <a:rPr lang="de-DE" sz="4299" spc="128" dirty="0" err="1">
                <a:solidFill>
                  <a:srgbClr val="043296"/>
                </a:solidFill>
                <a:latin typeface="Fira Sans Light Bold"/>
              </a:rPr>
              <a:t>Blended</a:t>
            </a:r>
            <a:r>
              <a:rPr lang="de-DE" sz="4299" spc="128" dirty="0">
                <a:solidFill>
                  <a:srgbClr val="043296"/>
                </a:solidFill>
                <a:latin typeface="Fira Sans Light Bold"/>
              </a:rPr>
              <a:t> Training </a:t>
            </a:r>
            <a:r>
              <a:rPr lang="de-DE" sz="4299" spc="128" dirty="0" err="1">
                <a:solidFill>
                  <a:srgbClr val="043296"/>
                </a:solidFill>
                <a:latin typeface="Fira Sans Light Bold"/>
              </a:rPr>
              <a:t>course</a:t>
            </a:r>
            <a:r>
              <a:rPr lang="de-DE" sz="4299" spc="128" dirty="0">
                <a:solidFill>
                  <a:srgbClr val="043296"/>
                </a:solidFill>
                <a:latin typeface="Fira Sans Light Bold"/>
              </a:rPr>
              <a:t> für Grundschullehrer</a:t>
            </a:r>
          </a:p>
        </p:txBody>
      </p:sp>
      <p:sp>
        <p:nvSpPr>
          <p:cNvPr id="11" name="TextBox 7">
            <a:extLst>
              <a:ext uri="{FF2B5EF4-FFF2-40B4-BE49-F238E27FC236}">
                <a16:creationId xmlns:a16="http://schemas.microsoft.com/office/drawing/2014/main" id="{70AE9F29-D93D-744F-99B8-A163C80A3EF2}"/>
              </a:ext>
            </a:extLst>
          </p:cNvPr>
          <p:cNvSpPr txBox="1"/>
          <p:nvPr/>
        </p:nvSpPr>
        <p:spPr>
          <a:xfrm>
            <a:off x="1138368" y="1722115"/>
            <a:ext cx="15168432" cy="596913"/>
          </a:xfrm>
          <a:prstGeom prst="rect">
            <a:avLst/>
          </a:prstGeom>
        </p:spPr>
        <p:txBody>
          <a:bodyPr lIns="0" tIns="0" rIns="0" bIns="0" rtlCol="0" anchor="t">
            <a:spAutoFit/>
          </a:bodyPr>
          <a:lstStyle/>
          <a:p>
            <a:pPr algn="l">
              <a:lnSpc>
                <a:spcPts val="4899"/>
              </a:lnSpc>
            </a:pPr>
            <a:r>
              <a:rPr lang="en-US" sz="3499" spc="104" dirty="0">
                <a:solidFill>
                  <a:srgbClr val="A066CB"/>
                </a:solidFill>
                <a:latin typeface="Fira Sans Medium Bold"/>
              </a:rPr>
              <a:t>SPACE*LAB Erasmus+ Project 2021-1-IT02-KA220-SCH-000032535</a:t>
            </a:r>
          </a:p>
        </p:txBody>
      </p:sp>
      <p:sp>
        <p:nvSpPr>
          <p:cNvPr id="12" name="TextBox 8">
            <a:extLst>
              <a:ext uri="{FF2B5EF4-FFF2-40B4-BE49-F238E27FC236}">
                <a16:creationId xmlns:a16="http://schemas.microsoft.com/office/drawing/2014/main" id="{2C50BCAC-B962-EF6E-5EC4-8E45DFCA69EC}"/>
              </a:ext>
            </a:extLst>
          </p:cNvPr>
          <p:cNvSpPr txBox="1"/>
          <p:nvPr/>
        </p:nvSpPr>
        <p:spPr>
          <a:xfrm>
            <a:off x="1028700" y="3314700"/>
            <a:ext cx="8491579" cy="1965331"/>
          </a:xfrm>
          <a:prstGeom prst="rect">
            <a:avLst/>
          </a:prstGeom>
        </p:spPr>
        <p:txBody>
          <a:bodyPr lIns="0" tIns="0" rIns="0" bIns="0" rtlCol="0" anchor="t">
            <a:spAutoFit/>
          </a:bodyPr>
          <a:lstStyle/>
          <a:p>
            <a:pPr algn="l">
              <a:lnSpc>
                <a:spcPts val="16099"/>
              </a:lnSpc>
            </a:pPr>
            <a:r>
              <a:rPr lang="en-US" sz="11499" dirty="0">
                <a:solidFill>
                  <a:srgbClr val="1836B2"/>
                </a:solidFill>
                <a:latin typeface="Montserrat"/>
              </a:rPr>
              <a:t>SPACE*Lab </a:t>
            </a:r>
          </a:p>
        </p:txBody>
      </p:sp>
      <p:pic>
        <p:nvPicPr>
          <p:cNvPr id="13" name="Immagine 12" descr="Immagine che contiene testo">
            <a:extLst>
              <a:ext uri="{FF2B5EF4-FFF2-40B4-BE49-F238E27FC236}">
                <a16:creationId xmlns:a16="http://schemas.microsoft.com/office/drawing/2014/main" id="{A4D790BC-F85C-5644-C65B-8F564F820F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700" y="9184422"/>
            <a:ext cx="3589136" cy="752983"/>
          </a:xfrm>
          <a:prstGeom prst="rect">
            <a:avLst/>
          </a:prstGeom>
        </p:spPr>
      </p:pic>
      <p:pic>
        <p:nvPicPr>
          <p:cNvPr id="14" name="Immagine 13" descr="Immagine che contiene testo, grafica vettoriale, clipart">
            <a:extLst>
              <a:ext uri="{FF2B5EF4-FFF2-40B4-BE49-F238E27FC236}">
                <a16:creationId xmlns:a16="http://schemas.microsoft.com/office/drawing/2014/main" id="{EA59D4D4-3A54-55EF-0DAE-4E2229BD2E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6886" y="2705100"/>
            <a:ext cx="3429000" cy="2228850"/>
          </a:xfrm>
          <a:prstGeom prst="rect">
            <a:avLst/>
          </a:prstGeom>
        </p:spPr>
      </p:pic>
      <p:sp>
        <p:nvSpPr>
          <p:cNvPr id="4" name="TextBox 9">
            <a:extLst>
              <a:ext uri="{FF2B5EF4-FFF2-40B4-BE49-F238E27FC236}">
                <a16:creationId xmlns:a16="http://schemas.microsoft.com/office/drawing/2014/main" id="{8FF7C248-9364-AA58-3314-FA3B97A40227}"/>
              </a:ext>
            </a:extLst>
          </p:cNvPr>
          <p:cNvSpPr txBox="1"/>
          <p:nvPr/>
        </p:nvSpPr>
        <p:spPr>
          <a:xfrm>
            <a:off x="3476413" y="621030"/>
            <a:ext cx="11335174" cy="640303"/>
          </a:xfrm>
          <a:prstGeom prst="rect">
            <a:avLst/>
          </a:prstGeom>
        </p:spPr>
        <p:txBody>
          <a:bodyPr lIns="0" tIns="0" rIns="0" bIns="0" rtlCol="0" anchor="t">
            <a:spAutoFit/>
          </a:bodyPr>
          <a:lstStyle/>
          <a:p>
            <a:pPr algn="ctr">
              <a:lnSpc>
                <a:spcPts val="1679"/>
              </a:lnSpc>
              <a:spcBef>
                <a:spcPct val="0"/>
              </a:spcBef>
            </a:pPr>
            <a:r>
              <a:rPr lang="de-DE" sz="1200" dirty="0">
                <a:solidFill>
                  <a:srgbClr val="000000"/>
                </a:solidFill>
                <a:latin typeface="Fira Sans Medium"/>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6960" y="3856849"/>
            <a:ext cx="2438522" cy="5659016"/>
          </a:xfrm>
          <a:prstGeom prst="rect">
            <a:avLst/>
          </a:prstGeom>
        </p:spPr>
      </p:pic>
      <p:sp>
        <p:nvSpPr>
          <p:cNvPr id="6" name="TextBox 6"/>
          <p:cNvSpPr txBox="1"/>
          <p:nvPr/>
        </p:nvSpPr>
        <p:spPr>
          <a:xfrm>
            <a:off x="4496662" y="2019300"/>
            <a:ext cx="9113747" cy="1174622"/>
          </a:xfrm>
          <a:prstGeom prst="rect">
            <a:avLst/>
          </a:prstGeom>
        </p:spPr>
        <p:txBody>
          <a:bodyPr lIns="0" tIns="0" rIns="0" bIns="0" rtlCol="0" anchor="t">
            <a:spAutoFit/>
          </a:bodyPr>
          <a:lstStyle/>
          <a:p>
            <a:pPr algn="l">
              <a:lnSpc>
                <a:spcPts val="9005"/>
              </a:lnSpc>
            </a:pPr>
            <a:r>
              <a:rPr lang="en-US" sz="7899" spc="-94" dirty="0">
                <a:solidFill>
                  <a:srgbClr val="043296"/>
                </a:solidFill>
                <a:latin typeface="Fira Sans Medium"/>
              </a:rPr>
              <a:t>Der Lehrer in PBL</a:t>
            </a:r>
          </a:p>
        </p:txBody>
      </p:sp>
      <p:sp>
        <p:nvSpPr>
          <p:cNvPr id="7" name="TextBox 7"/>
          <p:cNvSpPr txBox="1"/>
          <p:nvPr/>
        </p:nvSpPr>
        <p:spPr>
          <a:xfrm>
            <a:off x="4496662" y="4135029"/>
            <a:ext cx="9294675" cy="2821285"/>
          </a:xfrm>
          <a:prstGeom prst="rect">
            <a:avLst/>
          </a:prstGeom>
        </p:spPr>
        <p:txBody>
          <a:bodyPr lIns="0" tIns="0" rIns="0" bIns="0" rtlCol="0" anchor="t">
            <a:spAutoFit/>
          </a:bodyPr>
          <a:lstStyle/>
          <a:p>
            <a:pPr>
              <a:lnSpc>
                <a:spcPts val="4422"/>
              </a:lnSpc>
            </a:pPr>
            <a:r>
              <a:rPr lang="de-DE" sz="3900" dirty="0">
                <a:solidFill>
                  <a:srgbClr val="043296"/>
                </a:solidFill>
                <a:latin typeface="Fira Sans Medium"/>
              </a:rPr>
              <a:t>Der Lehrer ist immer dabei! Der Lehrer ist ein Berater an der Seite, der die Fortschritte der Schüler verfolgt!</a:t>
            </a:r>
          </a:p>
          <a:p>
            <a:pPr>
              <a:lnSpc>
                <a:spcPts val="4422"/>
              </a:lnSpc>
            </a:pPr>
            <a:r>
              <a:rPr lang="de-DE" sz="3900" dirty="0">
                <a:solidFill>
                  <a:srgbClr val="043296"/>
                </a:solidFill>
                <a:latin typeface="Fira Sans Medium"/>
              </a:rPr>
              <a:t>Der Lehrer prüft und beobachtet den Lernprozess.</a:t>
            </a:r>
          </a:p>
        </p:txBody>
      </p:sp>
      <p:pic>
        <p:nvPicPr>
          <p:cNvPr id="8" name="Immagine 7" descr="Immagine che contiene testo, grafica vettoriale, clipart">
            <a:extLst>
              <a:ext uri="{FF2B5EF4-FFF2-40B4-BE49-F238E27FC236}">
                <a16:creationId xmlns:a16="http://schemas.microsoft.com/office/drawing/2014/main" id="{D2418793-A641-2098-37E2-111C4E1903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255B147E-619E-0795-FFB2-9790E9EB27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74709" y="1028700"/>
            <a:ext cx="11013291" cy="1538678"/>
          </a:xfrm>
          <a:prstGeom prst="rect">
            <a:avLst/>
          </a:prstGeom>
        </p:spPr>
      </p:pic>
      <p:sp>
        <p:nvSpPr>
          <p:cNvPr id="3" name="TextBox 3"/>
          <p:cNvSpPr txBox="1"/>
          <p:nvPr/>
        </p:nvSpPr>
        <p:spPr>
          <a:xfrm>
            <a:off x="8221864" y="1134461"/>
            <a:ext cx="9118982" cy="1193806"/>
          </a:xfrm>
          <a:prstGeom prst="rect">
            <a:avLst/>
          </a:prstGeom>
        </p:spPr>
        <p:txBody>
          <a:bodyPr lIns="0" tIns="0" rIns="0" bIns="0" rtlCol="0" anchor="t">
            <a:spAutoFit/>
          </a:bodyPr>
          <a:lstStyle/>
          <a:p>
            <a:pPr algn="l">
              <a:lnSpc>
                <a:spcPts val="9799"/>
              </a:lnSpc>
            </a:pPr>
            <a:r>
              <a:rPr lang="en-US" sz="6999" dirty="0">
                <a:solidFill>
                  <a:srgbClr val="FFFFFF"/>
                </a:solidFill>
                <a:latin typeface="Fira Sans Medium"/>
              </a:rPr>
              <a:t>Die </a:t>
            </a:r>
            <a:r>
              <a:rPr lang="en-US" sz="6999" dirty="0" err="1">
                <a:solidFill>
                  <a:srgbClr val="FFFFFF"/>
                </a:solidFill>
                <a:latin typeface="Fira Sans Medium"/>
              </a:rPr>
              <a:t>Leitfrage</a:t>
            </a:r>
            <a:endParaRPr lang="en-US" sz="6999" dirty="0">
              <a:solidFill>
                <a:srgbClr val="FFFFFF"/>
              </a:solidFill>
              <a:latin typeface="Fira Sans Medium"/>
            </a:endParaRPr>
          </a:p>
        </p:txBody>
      </p:sp>
      <p:grpSp>
        <p:nvGrpSpPr>
          <p:cNvPr id="6" name="Group 6"/>
          <p:cNvGrpSpPr/>
          <p:nvPr/>
        </p:nvGrpSpPr>
        <p:grpSpPr>
          <a:xfrm>
            <a:off x="7733080" y="2848854"/>
            <a:ext cx="9526220" cy="1347234"/>
            <a:chOff x="0" y="0"/>
            <a:chExt cx="12168599" cy="1720929"/>
          </a:xfrm>
        </p:grpSpPr>
        <p:sp>
          <p:nvSpPr>
            <p:cNvPr id="7" name="Freeform 7"/>
            <p:cNvSpPr/>
            <p:nvPr/>
          </p:nvSpPr>
          <p:spPr>
            <a:xfrm>
              <a:off x="0" y="0"/>
              <a:ext cx="12168643" cy="1720909"/>
            </a:xfrm>
            <a:custGeom>
              <a:avLst/>
              <a:gdLst/>
              <a:ahLst/>
              <a:cxnLst/>
              <a:rect l="l" t="t" r="r" b="b"/>
              <a:pathLst>
                <a:path w="12168643" h="1720909">
                  <a:moveTo>
                    <a:pt x="0" y="172091"/>
                  </a:moveTo>
                  <a:cubicBezTo>
                    <a:pt x="0" y="77035"/>
                    <a:pt x="48765" y="0"/>
                    <a:pt x="108939" y="0"/>
                  </a:cubicBezTo>
                  <a:lnTo>
                    <a:pt x="12059688" y="0"/>
                  </a:lnTo>
                  <a:cubicBezTo>
                    <a:pt x="12119861" y="0"/>
                    <a:pt x="12168643" y="77035"/>
                    <a:pt x="12168643" y="172091"/>
                  </a:cubicBezTo>
                  <a:lnTo>
                    <a:pt x="12168643" y="1548818"/>
                  </a:lnTo>
                  <a:cubicBezTo>
                    <a:pt x="12168643" y="1643874"/>
                    <a:pt x="12119861" y="1720909"/>
                    <a:pt x="12059688" y="1720909"/>
                  </a:cubicBezTo>
                  <a:lnTo>
                    <a:pt x="108939" y="1720909"/>
                  </a:lnTo>
                  <a:cubicBezTo>
                    <a:pt x="48765" y="1720909"/>
                    <a:pt x="0" y="1643874"/>
                    <a:pt x="0" y="1548818"/>
                  </a:cubicBezTo>
                  <a:close/>
                </a:path>
              </a:pathLst>
            </a:custGeom>
            <a:solidFill>
              <a:srgbClr val="EFE2F8"/>
            </a:solidFill>
          </p:spPr>
        </p:sp>
      </p:grpSp>
      <p:sp>
        <p:nvSpPr>
          <p:cNvPr id="8" name="TextBox 8"/>
          <p:cNvSpPr txBox="1"/>
          <p:nvPr/>
        </p:nvSpPr>
        <p:spPr>
          <a:xfrm>
            <a:off x="8009906" y="3097157"/>
            <a:ext cx="8807283" cy="923925"/>
          </a:xfrm>
          <a:prstGeom prst="rect">
            <a:avLst/>
          </a:prstGeom>
        </p:spPr>
        <p:txBody>
          <a:bodyPr lIns="0" tIns="0" rIns="0" bIns="0" rtlCol="0" anchor="t">
            <a:spAutoFit/>
          </a:bodyPr>
          <a:lstStyle/>
          <a:p>
            <a:pPr algn="l">
              <a:lnSpc>
                <a:spcPts val="3600"/>
              </a:lnSpc>
            </a:pPr>
            <a:r>
              <a:rPr lang="de-DE" sz="3000" spc="-3" dirty="0">
                <a:solidFill>
                  <a:srgbClr val="043296"/>
                </a:solidFill>
                <a:latin typeface="Fira Sans Medium Bold"/>
              </a:rPr>
              <a:t>Als Rahmen für das Projekt wird eine Leitfrage gestellt.</a:t>
            </a:r>
          </a:p>
        </p:txBody>
      </p:sp>
      <p:grpSp>
        <p:nvGrpSpPr>
          <p:cNvPr id="9" name="Group 9"/>
          <p:cNvGrpSpPr/>
          <p:nvPr/>
        </p:nvGrpSpPr>
        <p:grpSpPr>
          <a:xfrm>
            <a:off x="7733080" y="4385837"/>
            <a:ext cx="9607766" cy="1291605"/>
            <a:chOff x="0" y="0"/>
            <a:chExt cx="12810355" cy="1722140"/>
          </a:xfrm>
        </p:grpSpPr>
        <p:sp>
          <p:nvSpPr>
            <p:cNvPr id="10" name="Freeform 10"/>
            <p:cNvSpPr/>
            <p:nvPr/>
          </p:nvSpPr>
          <p:spPr>
            <a:xfrm>
              <a:off x="0" y="0"/>
              <a:ext cx="12810397" cy="1722120"/>
            </a:xfrm>
            <a:custGeom>
              <a:avLst/>
              <a:gdLst/>
              <a:ahLst/>
              <a:cxnLst/>
              <a:rect l="l" t="t" r="r" b="b"/>
              <a:pathLst>
                <a:path w="12810397" h="1722120">
                  <a:moveTo>
                    <a:pt x="0" y="172212"/>
                  </a:moveTo>
                  <a:cubicBezTo>
                    <a:pt x="0" y="77089"/>
                    <a:pt x="51337" y="0"/>
                    <a:pt x="114684" y="0"/>
                  </a:cubicBezTo>
                  <a:lnTo>
                    <a:pt x="12695699" y="0"/>
                  </a:lnTo>
                  <a:cubicBezTo>
                    <a:pt x="12759046" y="0"/>
                    <a:pt x="12810397" y="77089"/>
                    <a:pt x="12810397" y="172212"/>
                  </a:cubicBezTo>
                  <a:lnTo>
                    <a:pt x="12810397" y="1549908"/>
                  </a:lnTo>
                  <a:cubicBezTo>
                    <a:pt x="12810397" y="1645031"/>
                    <a:pt x="12759046" y="1722120"/>
                    <a:pt x="12695699" y="1722120"/>
                  </a:cubicBezTo>
                  <a:lnTo>
                    <a:pt x="114684" y="1722120"/>
                  </a:lnTo>
                  <a:cubicBezTo>
                    <a:pt x="51337" y="1722120"/>
                    <a:pt x="0" y="1645031"/>
                    <a:pt x="0" y="1549908"/>
                  </a:cubicBezTo>
                  <a:close/>
                </a:path>
              </a:pathLst>
            </a:custGeom>
            <a:solidFill>
              <a:srgbClr val="EFE2F8"/>
            </a:solidFill>
          </p:spPr>
        </p:sp>
      </p:grpSp>
      <p:sp>
        <p:nvSpPr>
          <p:cNvPr id="11" name="TextBox 11"/>
          <p:cNvSpPr txBox="1"/>
          <p:nvPr/>
        </p:nvSpPr>
        <p:spPr>
          <a:xfrm>
            <a:off x="8001000" y="4620697"/>
            <a:ext cx="9672710" cy="923925"/>
          </a:xfrm>
          <a:prstGeom prst="rect">
            <a:avLst/>
          </a:prstGeom>
        </p:spPr>
        <p:txBody>
          <a:bodyPr lIns="0" tIns="0" rIns="0" bIns="0" rtlCol="0" anchor="t">
            <a:spAutoFit/>
          </a:bodyPr>
          <a:lstStyle/>
          <a:p>
            <a:pPr algn="l">
              <a:lnSpc>
                <a:spcPts val="3600"/>
              </a:lnSpc>
            </a:pPr>
            <a:r>
              <a:rPr lang="de-DE" sz="3000" spc="-3" dirty="0">
                <a:solidFill>
                  <a:srgbClr val="043296"/>
                </a:solidFill>
                <a:latin typeface="Fira Sans Medium Bold"/>
              </a:rPr>
              <a:t>Eine gute Leitfrage ist eine, die "alle anderen Fragen auf eine Lösung oder ein Produkt ausrichtet". </a:t>
            </a:r>
          </a:p>
        </p:txBody>
      </p:sp>
      <p:grpSp>
        <p:nvGrpSpPr>
          <p:cNvPr id="12" name="Group 12"/>
          <p:cNvGrpSpPr/>
          <p:nvPr/>
        </p:nvGrpSpPr>
        <p:grpSpPr>
          <a:xfrm>
            <a:off x="7733080" y="5867942"/>
            <a:ext cx="9607766" cy="981442"/>
            <a:chOff x="0" y="0"/>
            <a:chExt cx="12810355" cy="1308589"/>
          </a:xfrm>
        </p:grpSpPr>
        <p:sp>
          <p:nvSpPr>
            <p:cNvPr id="13" name="Freeform 13"/>
            <p:cNvSpPr/>
            <p:nvPr/>
          </p:nvSpPr>
          <p:spPr>
            <a:xfrm>
              <a:off x="0" y="0"/>
              <a:ext cx="12810397" cy="1308574"/>
            </a:xfrm>
            <a:custGeom>
              <a:avLst/>
              <a:gdLst/>
              <a:ahLst/>
              <a:cxnLst/>
              <a:rect l="l" t="t" r="r" b="b"/>
              <a:pathLst>
                <a:path w="12810397" h="1308574">
                  <a:moveTo>
                    <a:pt x="0" y="130857"/>
                  </a:moveTo>
                  <a:cubicBezTo>
                    <a:pt x="0" y="58577"/>
                    <a:pt x="51337" y="0"/>
                    <a:pt x="114684" y="0"/>
                  </a:cubicBezTo>
                  <a:lnTo>
                    <a:pt x="12695699" y="0"/>
                  </a:lnTo>
                  <a:cubicBezTo>
                    <a:pt x="12759046" y="0"/>
                    <a:pt x="12810397" y="58577"/>
                    <a:pt x="12810397" y="130857"/>
                  </a:cubicBezTo>
                  <a:lnTo>
                    <a:pt x="12810397" y="1177716"/>
                  </a:lnTo>
                  <a:cubicBezTo>
                    <a:pt x="12810397" y="1249997"/>
                    <a:pt x="12759046" y="1308574"/>
                    <a:pt x="12695699" y="1308574"/>
                  </a:cubicBezTo>
                  <a:lnTo>
                    <a:pt x="114684" y="1308574"/>
                  </a:lnTo>
                  <a:cubicBezTo>
                    <a:pt x="51337" y="1308574"/>
                    <a:pt x="0" y="1249997"/>
                    <a:pt x="0" y="1177716"/>
                  </a:cubicBezTo>
                  <a:close/>
                </a:path>
              </a:pathLst>
            </a:custGeom>
            <a:solidFill>
              <a:srgbClr val="EFE2F8"/>
            </a:solidFill>
          </p:spPr>
        </p:sp>
      </p:grpSp>
      <p:sp>
        <p:nvSpPr>
          <p:cNvPr id="14" name="TextBox 14"/>
          <p:cNvSpPr txBox="1"/>
          <p:nvPr/>
        </p:nvSpPr>
        <p:spPr>
          <a:xfrm>
            <a:off x="8009906" y="6152687"/>
            <a:ext cx="5769823" cy="466725"/>
          </a:xfrm>
          <a:prstGeom prst="rect">
            <a:avLst/>
          </a:prstGeom>
        </p:spPr>
        <p:txBody>
          <a:bodyPr lIns="0" tIns="0" rIns="0" bIns="0" rtlCol="0" anchor="t">
            <a:spAutoFit/>
          </a:bodyPr>
          <a:lstStyle/>
          <a:p>
            <a:pPr algn="l">
              <a:lnSpc>
                <a:spcPts val="3600"/>
              </a:lnSpc>
            </a:pPr>
            <a:r>
              <a:rPr lang="en-US" sz="3000" spc="-3" dirty="0">
                <a:solidFill>
                  <a:srgbClr val="043296"/>
                </a:solidFill>
                <a:latin typeface="Fira Sans Medium Bold"/>
              </a:rPr>
              <a:t>Sie </a:t>
            </a:r>
            <a:r>
              <a:rPr lang="en-US" sz="3000" spc="-3" dirty="0" err="1">
                <a:solidFill>
                  <a:srgbClr val="043296"/>
                </a:solidFill>
                <a:latin typeface="Fira Sans Medium Bold"/>
              </a:rPr>
              <a:t>ist</a:t>
            </a:r>
            <a:r>
              <a:rPr lang="en-US" sz="3000" spc="-3" dirty="0">
                <a:solidFill>
                  <a:srgbClr val="043296"/>
                </a:solidFill>
                <a:latin typeface="Fira Sans Medium Bold"/>
              </a:rPr>
              <a:t> </a:t>
            </a:r>
            <a:r>
              <a:rPr lang="en-US" sz="3000" spc="-3" dirty="0" err="1">
                <a:solidFill>
                  <a:srgbClr val="043296"/>
                </a:solidFill>
                <a:latin typeface="Fira Sans Medium Bold"/>
              </a:rPr>
              <a:t>offen</a:t>
            </a:r>
            <a:r>
              <a:rPr lang="en-US" sz="3000" spc="-3" dirty="0">
                <a:solidFill>
                  <a:srgbClr val="043296"/>
                </a:solidFill>
                <a:latin typeface="Fira Sans Medium Bold"/>
              </a:rPr>
              <a:t>.</a:t>
            </a:r>
          </a:p>
        </p:txBody>
      </p:sp>
      <p:grpSp>
        <p:nvGrpSpPr>
          <p:cNvPr id="15" name="Group 15"/>
          <p:cNvGrpSpPr/>
          <p:nvPr/>
        </p:nvGrpSpPr>
        <p:grpSpPr>
          <a:xfrm>
            <a:off x="7733080" y="7039884"/>
            <a:ext cx="9607766" cy="1007289"/>
            <a:chOff x="0" y="0"/>
            <a:chExt cx="12810355" cy="1343052"/>
          </a:xfrm>
        </p:grpSpPr>
        <p:sp>
          <p:nvSpPr>
            <p:cNvPr id="16" name="Freeform 16"/>
            <p:cNvSpPr/>
            <p:nvPr/>
          </p:nvSpPr>
          <p:spPr>
            <a:xfrm>
              <a:off x="0" y="0"/>
              <a:ext cx="12810397" cy="1343036"/>
            </a:xfrm>
            <a:custGeom>
              <a:avLst/>
              <a:gdLst/>
              <a:ahLst/>
              <a:cxnLst/>
              <a:rect l="l" t="t" r="r" b="b"/>
              <a:pathLst>
                <a:path w="12810397" h="1343036">
                  <a:moveTo>
                    <a:pt x="0" y="134304"/>
                  </a:moveTo>
                  <a:cubicBezTo>
                    <a:pt x="0" y="60120"/>
                    <a:pt x="51337" y="0"/>
                    <a:pt x="114684" y="0"/>
                  </a:cubicBezTo>
                  <a:lnTo>
                    <a:pt x="12695699" y="0"/>
                  </a:lnTo>
                  <a:cubicBezTo>
                    <a:pt x="12759046" y="0"/>
                    <a:pt x="12810397" y="60120"/>
                    <a:pt x="12810397" y="134304"/>
                  </a:cubicBezTo>
                  <a:lnTo>
                    <a:pt x="12810397" y="1208732"/>
                  </a:lnTo>
                  <a:cubicBezTo>
                    <a:pt x="12810397" y="1282916"/>
                    <a:pt x="12759046" y="1343036"/>
                    <a:pt x="12695699" y="1343036"/>
                  </a:cubicBezTo>
                  <a:lnTo>
                    <a:pt x="114684" y="1343036"/>
                  </a:lnTo>
                  <a:cubicBezTo>
                    <a:pt x="51337" y="1343036"/>
                    <a:pt x="0" y="1282916"/>
                    <a:pt x="0" y="1208732"/>
                  </a:cubicBezTo>
                  <a:close/>
                </a:path>
              </a:pathLst>
            </a:custGeom>
            <a:solidFill>
              <a:srgbClr val="EFE2F8"/>
            </a:solidFill>
          </p:spPr>
        </p:sp>
      </p:grpSp>
      <p:sp>
        <p:nvSpPr>
          <p:cNvPr id="17" name="TextBox 17"/>
          <p:cNvSpPr txBox="1"/>
          <p:nvPr/>
        </p:nvSpPr>
        <p:spPr>
          <a:xfrm>
            <a:off x="8001000" y="7331165"/>
            <a:ext cx="12863188" cy="466725"/>
          </a:xfrm>
          <a:prstGeom prst="rect">
            <a:avLst/>
          </a:prstGeom>
        </p:spPr>
        <p:txBody>
          <a:bodyPr lIns="0" tIns="0" rIns="0" bIns="0" rtlCol="0" anchor="t">
            <a:spAutoFit/>
          </a:bodyPr>
          <a:lstStyle/>
          <a:p>
            <a:pPr algn="l">
              <a:lnSpc>
                <a:spcPts val="3600"/>
              </a:lnSpc>
            </a:pPr>
            <a:r>
              <a:rPr lang="de-DE" sz="3000" spc="-3" dirty="0">
                <a:solidFill>
                  <a:srgbClr val="043296"/>
                </a:solidFill>
                <a:latin typeface="Fira Sans Medium Bold"/>
              </a:rPr>
              <a:t>Sie fördert das eigenständige Denken</a:t>
            </a:r>
          </a:p>
        </p:txBody>
      </p:sp>
      <p:grpSp>
        <p:nvGrpSpPr>
          <p:cNvPr id="18" name="Group 18"/>
          <p:cNvGrpSpPr/>
          <p:nvPr/>
        </p:nvGrpSpPr>
        <p:grpSpPr>
          <a:xfrm>
            <a:off x="7733080" y="8237672"/>
            <a:ext cx="9607766" cy="1340250"/>
            <a:chOff x="0" y="0"/>
            <a:chExt cx="12810355" cy="1787001"/>
          </a:xfrm>
        </p:grpSpPr>
        <p:sp>
          <p:nvSpPr>
            <p:cNvPr id="19" name="Freeform 19"/>
            <p:cNvSpPr/>
            <p:nvPr/>
          </p:nvSpPr>
          <p:spPr>
            <a:xfrm>
              <a:off x="0" y="0"/>
              <a:ext cx="12810397" cy="1786980"/>
            </a:xfrm>
            <a:custGeom>
              <a:avLst/>
              <a:gdLst/>
              <a:ahLst/>
              <a:cxnLst/>
              <a:rect l="l" t="t" r="r" b="b"/>
              <a:pathLst>
                <a:path w="12810397" h="1786980">
                  <a:moveTo>
                    <a:pt x="0" y="178698"/>
                  </a:moveTo>
                  <a:cubicBezTo>
                    <a:pt x="0" y="79992"/>
                    <a:pt x="51337" y="0"/>
                    <a:pt x="114684" y="0"/>
                  </a:cubicBezTo>
                  <a:lnTo>
                    <a:pt x="12695699" y="0"/>
                  </a:lnTo>
                  <a:cubicBezTo>
                    <a:pt x="12759046" y="0"/>
                    <a:pt x="12810397" y="79992"/>
                    <a:pt x="12810397" y="178698"/>
                  </a:cubicBezTo>
                  <a:lnTo>
                    <a:pt x="12810397" y="1608282"/>
                  </a:lnTo>
                  <a:cubicBezTo>
                    <a:pt x="12810397" y="1706987"/>
                    <a:pt x="12759046" y="1786980"/>
                    <a:pt x="12695699" y="1786980"/>
                  </a:cubicBezTo>
                  <a:lnTo>
                    <a:pt x="114684" y="1786980"/>
                  </a:lnTo>
                  <a:cubicBezTo>
                    <a:pt x="51337" y="1786980"/>
                    <a:pt x="0" y="1706987"/>
                    <a:pt x="0" y="1608282"/>
                  </a:cubicBezTo>
                  <a:close/>
                </a:path>
              </a:pathLst>
            </a:custGeom>
            <a:solidFill>
              <a:srgbClr val="EFE2F8"/>
            </a:solidFill>
          </p:spPr>
        </p:sp>
      </p:grpSp>
      <p:sp>
        <p:nvSpPr>
          <p:cNvPr id="20" name="TextBox 20"/>
          <p:cNvSpPr txBox="1"/>
          <p:nvPr/>
        </p:nvSpPr>
        <p:spPr>
          <a:xfrm>
            <a:off x="7987145" y="8233869"/>
            <a:ext cx="10255466" cy="1384995"/>
          </a:xfrm>
          <a:prstGeom prst="rect">
            <a:avLst/>
          </a:prstGeom>
        </p:spPr>
        <p:txBody>
          <a:bodyPr wrap="square" lIns="0" tIns="0" rIns="0" bIns="0" rtlCol="0" anchor="t">
            <a:spAutoFit/>
          </a:bodyPr>
          <a:lstStyle/>
          <a:p>
            <a:pPr>
              <a:lnSpc>
                <a:spcPts val="3600"/>
              </a:lnSpc>
              <a:spcBef>
                <a:spcPct val="0"/>
              </a:spcBef>
            </a:pPr>
            <a:r>
              <a:rPr lang="de-DE" sz="3000" spc="-3" dirty="0">
                <a:solidFill>
                  <a:srgbClr val="043296"/>
                </a:solidFill>
                <a:latin typeface="Fira Sans Medium Bold"/>
              </a:rPr>
              <a:t>Es verlangt von den Schülern, dass sie Informationen </a:t>
            </a:r>
            <a:br>
              <a:rPr lang="de-DE" sz="3000" spc="-3" dirty="0">
                <a:solidFill>
                  <a:srgbClr val="043296"/>
                </a:solidFill>
                <a:latin typeface="Fira Sans Medium Bold"/>
              </a:rPr>
            </a:br>
            <a:r>
              <a:rPr lang="de-DE" sz="3000" spc="-3" dirty="0">
                <a:solidFill>
                  <a:srgbClr val="043296"/>
                </a:solidFill>
                <a:latin typeface="Fira Sans Medium Bold"/>
              </a:rPr>
              <a:t>aus verschiedenen Quellen, Erfahrungen und zusammenfassen.</a:t>
            </a:r>
          </a:p>
        </p:txBody>
      </p:sp>
      <p:pic>
        <p:nvPicPr>
          <p:cNvPr id="21" name="Picture 21"/>
          <p:cNvPicPr>
            <a:picLocks noChangeAspect="1"/>
          </p:cNvPicPr>
          <p:nvPr/>
        </p:nvPicPr>
        <p:blipFill>
          <a:blip r:embed="rId4"/>
          <a:srcRect l="40628" r="270" b="4"/>
          <a:stretch>
            <a:fillRect/>
          </a:stretch>
        </p:blipFill>
        <p:spPr>
          <a:xfrm>
            <a:off x="413551" y="1798039"/>
            <a:ext cx="6689707" cy="8488853"/>
          </a:xfrm>
          <a:prstGeom prst="rect">
            <a:avLst/>
          </a:prstGeom>
        </p:spPr>
      </p:pic>
      <p:pic>
        <p:nvPicPr>
          <p:cNvPr id="22" name="Immagine 21" descr="Immagine che contiene testo, grafica vettoriale, clipart">
            <a:extLst>
              <a:ext uri="{FF2B5EF4-FFF2-40B4-BE49-F238E27FC236}">
                <a16:creationId xmlns:a16="http://schemas.microsoft.com/office/drawing/2014/main" id="{87ED384A-BB6E-87CD-31FF-2823BD509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3" name="Immagine 22" descr="Immagine che contiene testo">
            <a:extLst>
              <a:ext uri="{FF2B5EF4-FFF2-40B4-BE49-F238E27FC236}">
                <a16:creationId xmlns:a16="http://schemas.microsoft.com/office/drawing/2014/main" id="{E0A0AF52-9806-4823-6732-806C4E68F6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5" name="TextBox 5"/>
          <p:cNvSpPr txBox="1"/>
          <p:nvPr/>
        </p:nvSpPr>
        <p:spPr>
          <a:xfrm>
            <a:off x="2292162" y="3042160"/>
            <a:ext cx="12190736" cy="6072510"/>
          </a:xfrm>
          <a:prstGeom prst="rect">
            <a:avLst/>
          </a:prstGeom>
        </p:spPr>
        <p:txBody>
          <a:bodyPr lIns="0" tIns="0" rIns="0" bIns="0" rtlCol="0" anchor="t">
            <a:spAutoFit/>
          </a:bodyPr>
          <a:lstStyle/>
          <a:p>
            <a:pPr marL="928331" lvl="1" indent="-464165">
              <a:lnSpc>
                <a:spcPts val="6019"/>
              </a:lnSpc>
              <a:spcBef>
                <a:spcPct val="0"/>
              </a:spcBef>
              <a:buFont typeface="Arial"/>
              <a:buChar char="•"/>
            </a:pPr>
            <a:r>
              <a:rPr lang="de-DE" sz="4299" dirty="0">
                <a:solidFill>
                  <a:srgbClr val="1836B2"/>
                </a:solidFill>
                <a:latin typeface="Fira Sans Medium"/>
              </a:rPr>
              <a:t>Offen genug, um individuelle Untersuchungen zu ermöglichen</a:t>
            </a:r>
          </a:p>
          <a:p>
            <a:pPr marL="928331" lvl="1" indent="-464165">
              <a:lnSpc>
                <a:spcPts val="6019"/>
              </a:lnSpc>
              <a:spcBef>
                <a:spcPct val="0"/>
              </a:spcBef>
              <a:buFont typeface="Arial"/>
              <a:buChar char="•"/>
            </a:pPr>
            <a:r>
              <a:rPr lang="de-DE" sz="4299" dirty="0">
                <a:solidFill>
                  <a:srgbClr val="1836B2"/>
                </a:solidFill>
                <a:latin typeface="Fira Sans Medium"/>
              </a:rPr>
              <a:t>Relevant und sinnvoll für die Schüler</a:t>
            </a:r>
          </a:p>
          <a:p>
            <a:pPr marL="928331" lvl="1" indent="-464165">
              <a:lnSpc>
                <a:spcPts val="6019"/>
              </a:lnSpc>
              <a:spcBef>
                <a:spcPct val="0"/>
              </a:spcBef>
              <a:buFont typeface="Arial"/>
              <a:buChar char="•"/>
            </a:pPr>
            <a:r>
              <a:rPr lang="de-DE" sz="4299" dirty="0">
                <a:solidFill>
                  <a:srgbClr val="1836B2"/>
                </a:solidFill>
                <a:latin typeface="Fira Sans Medium"/>
              </a:rPr>
              <a:t>Unterstützt selbstgesteuertes Lernen</a:t>
            </a:r>
          </a:p>
          <a:p>
            <a:pPr marL="928331" lvl="1" indent="-464165">
              <a:lnSpc>
                <a:spcPts val="6019"/>
              </a:lnSpc>
              <a:spcBef>
                <a:spcPct val="0"/>
              </a:spcBef>
              <a:buFont typeface="Arial"/>
              <a:buChar char="•"/>
            </a:pPr>
            <a:r>
              <a:rPr lang="de-DE" sz="4299" dirty="0">
                <a:solidFill>
                  <a:srgbClr val="1836B2"/>
                </a:solidFill>
                <a:latin typeface="Fira Sans Medium"/>
              </a:rPr>
              <a:t>Beinhaltet authentische Problemlösungen</a:t>
            </a:r>
          </a:p>
          <a:p>
            <a:pPr marL="928331" lvl="1" indent="-464165">
              <a:lnSpc>
                <a:spcPts val="6019"/>
              </a:lnSpc>
              <a:spcBef>
                <a:spcPct val="0"/>
              </a:spcBef>
              <a:buFont typeface="Arial"/>
              <a:buChar char="•"/>
            </a:pPr>
            <a:r>
              <a:rPr lang="de-DE" sz="4299" dirty="0">
                <a:solidFill>
                  <a:srgbClr val="1836B2"/>
                </a:solidFill>
                <a:latin typeface="Fira Sans Medium"/>
              </a:rPr>
              <a:t>Eignet sich für fächerübergreifende Arbeit und Zusammenarbeit</a:t>
            </a:r>
          </a:p>
          <a:p>
            <a:pPr>
              <a:lnSpc>
                <a:spcPts val="6019"/>
              </a:lnSpc>
              <a:spcBef>
                <a:spcPct val="0"/>
              </a:spcBef>
            </a:pPr>
            <a:endParaRPr lang="en-US" sz="4299" dirty="0">
              <a:solidFill>
                <a:srgbClr val="1836B2"/>
              </a:solidFill>
              <a:latin typeface="Fira Sans Medium"/>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17710" y="2726689"/>
            <a:ext cx="3688357" cy="4114800"/>
          </a:xfrm>
          <a:prstGeom prst="rect">
            <a:avLst/>
          </a:prstGeom>
        </p:spPr>
      </p:pic>
      <p:sp>
        <p:nvSpPr>
          <p:cNvPr id="7" name="TextBox 7"/>
          <p:cNvSpPr txBox="1"/>
          <p:nvPr/>
        </p:nvSpPr>
        <p:spPr>
          <a:xfrm>
            <a:off x="2649077" y="1433836"/>
            <a:ext cx="13438524" cy="1292853"/>
          </a:xfrm>
          <a:prstGeom prst="rect">
            <a:avLst/>
          </a:prstGeom>
        </p:spPr>
        <p:txBody>
          <a:bodyPr lIns="0" tIns="0" rIns="0" bIns="0" rtlCol="0" anchor="t">
            <a:spAutoFit/>
          </a:bodyPr>
          <a:lstStyle/>
          <a:p>
            <a:pPr algn="l">
              <a:lnSpc>
                <a:spcPts val="10640"/>
              </a:lnSpc>
            </a:pPr>
            <a:r>
              <a:rPr lang="en-US" sz="7600" dirty="0">
                <a:solidFill>
                  <a:srgbClr val="1836B2"/>
                </a:solidFill>
                <a:latin typeface="Fira Sans Medium Bold"/>
              </a:rPr>
              <a:t>Eine </a:t>
            </a:r>
            <a:r>
              <a:rPr lang="en-US" sz="7600" dirty="0" err="1">
                <a:solidFill>
                  <a:srgbClr val="1836B2"/>
                </a:solidFill>
                <a:latin typeface="Fira Sans Medium Bold"/>
              </a:rPr>
              <a:t>gute</a:t>
            </a:r>
            <a:r>
              <a:rPr lang="en-US" sz="7600" dirty="0">
                <a:solidFill>
                  <a:srgbClr val="1836B2"/>
                </a:solidFill>
                <a:latin typeface="Fira Sans Medium Bold"/>
              </a:rPr>
              <a:t> </a:t>
            </a:r>
            <a:r>
              <a:rPr lang="en-US" sz="7600" dirty="0" err="1">
                <a:solidFill>
                  <a:srgbClr val="1836B2"/>
                </a:solidFill>
                <a:latin typeface="Fira Sans Medium Bold"/>
              </a:rPr>
              <a:t>Leitfrage</a:t>
            </a:r>
            <a:r>
              <a:rPr lang="en-US" sz="7600" dirty="0">
                <a:solidFill>
                  <a:srgbClr val="1836B2"/>
                </a:solidFill>
                <a:latin typeface="Fira Sans Medium Bold"/>
              </a:rPr>
              <a:t> </a:t>
            </a:r>
            <a:r>
              <a:rPr lang="en-US" sz="7600" dirty="0" err="1">
                <a:solidFill>
                  <a:srgbClr val="1836B2"/>
                </a:solidFill>
                <a:latin typeface="Fira Sans Medium Bold"/>
              </a:rPr>
              <a:t>ist</a:t>
            </a:r>
            <a:r>
              <a:rPr lang="en-US" sz="7600" dirty="0">
                <a:solidFill>
                  <a:srgbClr val="1836B2"/>
                </a:solidFill>
                <a:latin typeface="Fira Sans Medium Bold"/>
              </a:rPr>
              <a:t>:</a:t>
            </a:r>
          </a:p>
        </p:txBody>
      </p:sp>
      <p:pic>
        <p:nvPicPr>
          <p:cNvPr id="8" name="Immagine 7" descr="Immagine che contiene testo, grafica vettoriale, clipart">
            <a:extLst>
              <a:ext uri="{FF2B5EF4-FFF2-40B4-BE49-F238E27FC236}">
                <a16:creationId xmlns:a16="http://schemas.microsoft.com/office/drawing/2014/main" id="{4E108417-E0CF-06B5-D86F-10C1FDC749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2172CC74-D776-CDEE-57B0-12F4A667C1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68296" y="1888866"/>
            <a:ext cx="13533120" cy="924306"/>
          </a:xfrm>
          <a:prstGeom prst="rect">
            <a:avLst/>
          </a:prstGeom>
        </p:spPr>
        <p:txBody>
          <a:bodyPr lIns="0" tIns="0" rIns="0" bIns="0" rtlCol="0" anchor="t">
            <a:spAutoFit/>
          </a:bodyPr>
          <a:lstStyle/>
          <a:p>
            <a:pPr algn="l">
              <a:lnSpc>
                <a:spcPts val="7181"/>
              </a:lnSpc>
            </a:pPr>
            <a:r>
              <a:rPr lang="en-US" sz="6300" spc="-75" dirty="0" err="1">
                <a:solidFill>
                  <a:srgbClr val="043296"/>
                </a:solidFill>
                <a:latin typeface="Fira Sans Medium"/>
              </a:rPr>
              <a:t>Beispiele</a:t>
            </a:r>
            <a:r>
              <a:rPr lang="en-US" sz="6300" spc="-75" dirty="0">
                <a:solidFill>
                  <a:srgbClr val="043296"/>
                </a:solidFill>
                <a:latin typeface="Fira Sans Medium"/>
              </a:rPr>
              <a:t> von </a:t>
            </a:r>
            <a:r>
              <a:rPr lang="en-US" sz="6300" spc="-75" dirty="0" err="1">
                <a:solidFill>
                  <a:srgbClr val="043296"/>
                </a:solidFill>
                <a:latin typeface="Fira Sans Medium"/>
              </a:rPr>
              <a:t>Leitfragen</a:t>
            </a:r>
            <a:r>
              <a:rPr lang="en-US" sz="6300" spc="-75" dirty="0">
                <a:solidFill>
                  <a:srgbClr val="043296"/>
                </a:solidFill>
                <a:latin typeface="Fira Sans Medium"/>
              </a:rPr>
              <a:t>:</a:t>
            </a:r>
          </a:p>
        </p:txBody>
      </p:sp>
      <p:grpSp>
        <p:nvGrpSpPr>
          <p:cNvPr id="3" name="Group 3"/>
          <p:cNvGrpSpPr/>
          <p:nvPr/>
        </p:nvGrpSpPr>
        <p:grpSpPr>
          <a:xfrm>
            <a:off x="2148214" y="3556122"/>
            <a:ext cx="13735050" cy="732613"/>
            <a:chOff x="0" y="0"/>
            <a:chExt cx="18313400" cy="984800"/>
          </a:xfrm>
        </p:grpSpPr>
        <p:sp>
          <p:nvSpPr>
            <p:cNvPr id="4" name="Freeform 4"/>
            <p:cNvSpPr/>
            <p:nvPr/>
          </p:nvSpPr>
          <p:spPr>
            <a:xfrm>
              <a:off x="12700" y="12700"/>
              <a:ext cx="18288000" cy="959358"/>
            </a:xfrm>
            <a:custGeom>
              <a:avLst/>
              <a:gdLst/>
              <a:ahLst/>
              <a:cxnLst/>
              <a:rect l="l" t="t" r="r" b="b"/>
              <a:pathLst>
                <a:path w="18288000" h="959358">
                  <a:moveTo>
                    <a:pt x="0" y="159893"/>
                  </a:moveTo>
                  <a:cubicBezTo>
                    <a:pt x="0" y="71628"/>
                    <a:pt x="73406" y="0"/>
                    <a:pt x="163957" y="0"/>
                  </a:cubicBezTo>
                  <a:lnTo>
                    <a:pt x="18124043" y="0"/>
                  </a:lnTo>
                  <a:cubicBezTo>
                    <a:pt x="18214594" y="0"/>
                    <a:pt x="18288000" y="71628"/>
                    <a:pt x="18288000" y="159893"/>
                  </a:cubicBezTo>
                  <a:lnTo>
                    <a:pt x="18288000" y="799465"/>
                  </a:lnTo>
                  <a:cubicBezTo>
                    <a:pt x="18288000" y="887730"/>
                    <a:pt x="18214594" y="959358"/>
                    <a:pt x="18124043" y="959358"/>
                  </a:cubicBezTo>
                  <a:lnTo>
                    <a:pt x="163957" y="959358"/>
                  </a:lnTo>
                  <a:cubicBezTo>
                    <a:pt x="73406" y="959358"/>
                    <a:pt x="0" y="887857"/>
                    <a:pt x="0" y="799465"/>
                  </a:cubicBezTo>
                  <a:close/>
                </a:path>
              </a:pathLst>
            </a:custGeom>
            <a:solidFill>
              <a:srgbClr val="90278E"/>
            </a:solidFill>
          </p:spPr>
        </p:sp>
        <p:sp>
          <p:nvSpPr>
            <p:cNvPr id="5" name="Freeform 5"/>
            <p:cNvSpPr/>
            <p:nvPr/>
          </p:nvSpPr>
          <p:spPr>
            <a:xfrm>
              <a:off x="0" y="0"/>
              <a:ext cx="18313400" cy="984758"/>
            </a:xfrm>
            <a:custGeom>
              <a:avLst/>
              <a:gdLst/>
              <a:ahLst/>
              <a:cxnLst/>
              <a:rect l="l" t="t" r="r" b="b"/>
              <a:pathLst>
                <a:path w="18313400" h="984758">
                  <a:moveTo>
                    <a:pt x="0" y="172593"/>
                  </a:moveTo>
                  <a:cubicBezTo>
                    <a:pt x="0" y="76962"/>
                    <a:pt x="79375" y="0"/>
                    <a:pt x="176657" y="0"/>
                  </a:cubicBezTo>
                  <a:lnTo>
                    <a:pt x="18136743" y="0"/>
                  </a:lnTo>
                  <a:lnTo>
                    <a:pt x="18136743" y="12700"/>
                  </a:lnTo>
                  <a:lnTo>
                    <a:pt x="18136743" y="0"/>
                  </a:lnTo>
                  <a:cubicBezTo>
                    <a:pt x="18234025" y="0"/>
                    <a:pt x="18313400" y="76962"/>
                    <a:pt x="18313400" y="172593"/>
                  </a:cubicBezTo>
                  <a:lnTo>
                    <a:pt x="18300700" y="172593"/>
                  </a:lnTo>
                  <a:lnTo>
                    <a:pt x="18313400" y="172593"/>
                  </a:lnTo>
                  <a:lnTo>
                    <a:pt x="18313400" y="812165"/>
                  </a:lnTo>
                  <a:lnTo>
                    <a:pt x="18300700" y="812165"/>
                  </a:lnTo>
                  <a:lnTo>
                    <a:pt x="18313400" y="812165"/>
                  </a:lnTo>
                  <a:cubicBezTo>
                    <a:pt x="18313400" y="907796"/>
                    <a:pt x="18234025" y="984758"/>
                    <a:pt x="18136743" y="984758"/>
                  </a:cubicBezTo>
                  <a:lnTo>
                    <a:pt x="18136743" y="972058"/>
                  </a:lnTo>
                  <a:lnTo>
                    <a:pt x="18136743" y="984758"/>
                  </a:lnTo>
                  <a:lnTo>
                    <a:pt x="176657" y="984758"/>
                  </a:lnTo>
                  <a:lnTo>
                    <a:pt x="176657" y="972058"/>
                  </a:lnTo>
                  <a:lnTo>
                    <a:pt x="176657" y="984758"/>
                  </a:lnTo>
                  <a:cubicBezTo>
                    <a:pt x="79375" y="984758"/>
                    <a:pt x="0" y="907796"/>
                    <a:pt x="0" y="812165"/>
                  </a:cubicBezTo>
                  <a:lnTo>
                    <a:pt x="0" y="172593"/>
                  </a:lnTo>
                  <a:lnTo>
                    <a:pt x="12700" y="172593"/>
                  </a:lnTo>
                  <a:lnTo>
                    <a:pt x="0" y="172593"/>
                  </a:lnTo>
                  <a:moveTo>
                    <a:pt x="25400" y="172593"/>
                  </a:moveTo>
                  <a:lnTo>
                    <a:pt x="25400" y="812165"/>
                  </a:lnTo>
                  <a:lnTo>
                    <a:pt x="12700" y="812165"/>
                  </a:lnTo>
                  <a:lnTo>
                    <a:pt x="25400" y="812165"/>
                  </a:lnTo>
                  <a:cubicBezTo>
                    <a:pt x="25400" y="893191"/>
                    <a:pt x="92837" y="959358"/>
                    <a:pt x="176657" y="959358"/>
                  </a:cubicBezTo>
                  <a:lnTo>
                    <a:pt x="18136743" y="959358"/>
                  </a:lnTo>
                  <a:cubicBezTo>
                    <a:pt x="18220562" y="959358"/>
                    <a:pt x="18288000" y="893191"/>
                    <a:pt x="18288000" y="812165"/>
                  </a:cubicBezTo>
                  <a:lnTo>
                    <a:pt x="18288000" y="172593"/>
                  </a:lnTo>
                  <a:cubicBezTo>
                    <a:pt x="18288000" y="91567"/>
                    <a:pt x="18220562" y="25400"/>
                    <a:pt x="18136743" y="25400"/>
                  </a:cubicBezTo>
                  <a:lnTo>
                    <a:pt x="176657" y="25400"/>
                  </a:lnTo>
                  <a:lnTo>
                    <a:pt x="176657" y="12700"/>
                  </a:lnTo>
                  <a:lnTo>
                    <a:pt x="176657" y="25400"/>
                  </a:lnTo>
                  <a:cubicBezTo>
                    <a:pt x="92837" y="25400"/>
                    <a:pt x="25400" y="91567"/>
                    <a:pt x="25400" y="172593"/>
                  </a:cubicBezTo>
                  <a:close/>
                </a:path>
              </a:pathLst>
            </a:custGeom>
            <a:solidFill>
              <a:srgbClr val="FFFFFF"/>
            </a:solidFill>
          </p:spPr>
        </p:sp>
      </p:grpSp>
      <p:sp>
        <p:nvSpPr>
          <p:cNvPr id="6" name="TextBox 6"/>
          <p:cNvSpPr txBox="1"/>
          <p:nvPr/>
        </p:nvSpPr>
        <p:spPr>
          <a:xfrm>
            <a:off x="2489601" y="3726180"/>
            <a:ext cx="13512399" cy="426720"/>
          </a:xfrm>
          <a:prstGeom prst="rect">
            <a:avLst/>
          </a:prstGeom>
        </p:spPr>
        <p:txBody>
          <a:bodyPr lIns="0" tIns="0" rIns="0" bIns="0" rtlCol="0" anchor="t">
            <a:spAutoFit/>
          </a:bodyPr>
          <a:lstStyle/>
          <a:p>
            <a:pPr algn="l">
              <a:lnSpc>
                <a:spcPts val="3240"/>
              </a:lnSpc>
            </a:pPr>
            <a:r>
              <a:rPr lang="en-US" sz="3000" dirty="0" err="1">
                <a:solidFill>
                  <a:srgbClr val="FFFFFF"/>
                </a:solidFill>
                <a:latin typeface="Fira Sans Medium Bold"/>
              </a:rPr>
              <a:t>Erkundung</a:t>
            </a:r>
            <a:r>
              <a:rPr lang="en-US" sz="3000" dirty="0">
                <a:solidFill>
                  <a:srgbClr val="FFFFFF"/>
                </a:solidFill>
                <a:latin typeface="Fira Sans Medium Bold"/>
              </a:rPr>
              <a:t> </a:t>
            </a:r>
            <a:r>
              <a:rPr lang="en-US" sz="3000" dirty="0" err="1">
                <a:solidFill>
                  <a:srgbClr val="FFFFFF"/>
                </a:solidFill>
                <a:latin typeface="Fira Sans Medium Bold"/>
              </a:rPr>
              <a:t>einer</a:t>
            </a:r>
            <a:r>
              <a:rPr lang="en-US" sz="3000" dirty="0">
                <a:solidFill>
                  <a:srgbClr val="FFFFFF"/>
                </a:solidFill>
                <a:latin typeface="Fira Sans Medium Bold"/>
              </a:rPr>
              <a:t> </a:t>
            </a:r>
            <a:r>
              <a:rPr lang="en-US" sz="3000" dirty="0" err="1">
                <a:solidFill>
                  <a:srgbClr val="FFFFFF"/>
                </a:solidFill>
                <a:latin typeface="Fira Sans Medium Bold"/>
              </a:rPr>
              <a:t>philosophischen</a:t>
            </a:r>
            <a:r>
              <a:rPr lang="en-US" sz="3000" dirty="0">
                <a:solidFill>
                  <a:srgbClr val="FFFFFF"/>
                </a:solidFill>
                <a:latin typeface="Fira Sans Medium Bold"/>
              </a:rPr>
              <a:t> </a:t>
            </a:r>
            <a:r>
              <a:rPr lang="en-US" sz="3000" dirty="0" err="1">
                <a:solidFill>
                  <a:srgbClr val="FFFFFF"/>
                </a:solidFill>
                <a:latin typeface="Fira Sans Medium Bold"/>
              </a:rPr>
              <a:t>Frage</a:t>
            </a:r>
            <a:endParaRPr lang="en-US" sz="3000" dirty="0">
              <a:solidFill>
                <a:srgbClr val="FFFFFF"/>
              </a:solidFill>
              <a:latin typeface="Fira Sans Medium Bold"/>
            </a:endParaRPr>
          </a:p>
        </p:txBody>
      </p:sp>
      <p:sp>
        <p:nvSpPr>
          <p:cNvPr id="7" name="TextBox 7"/>
          <p:cNvSpPr txBox="1"/>
          <p:nvPr/>
        </p:nvSpPr>
        <p:spPr>
          <a:xfrm>
            <a:off x="2443299" y="4334411"/>
            <a:ext cx="13292963" cy="666849"/>
          </a:xfrm>
          <a:prstGeom prst="rect">
            <a:avLst/>
          </a:prstGeom>
        </p:spPr>
        <p:txBody>
          <a:bodyPr lIns="0" tIns="0" rIns="0" bIns="0" rtlCol="0" anchor="t">
            <a:spAutoFit/>
          </a:bodyPr>
          <a:lstStyle/>
          <a:p>
            <a:pPr marL="632460" lvl="2" indent="-342900" algn="l">
              <a:lnSpc>
                <a:spcPts val="2592"/>
              </a:lnSpc>
              <a:buFont typeface="Arial" panose="020B0604020202020204" pitchFamily="34" charset="0"/>
              <a:buChar char="•"/>
            </a:pPr>
            <a:r>
              <a:rPr lang="de-DE" sz="2400" dirty="0">
                <a:solidFill>
                  <a:srgbClr val="043296"/>
                </a:solidFill>
                <a:latin typeface="Fira Sans Medium"/>
              </a:rPr>
              <a:t>Wann werden wir erwachsen?</a:t>
            </a:r>
          </a:p>
          <a:p>
            <a:pPr marL="632460" lvl="2" indent="-342900" algn="l">
              <a:lnSpc>
                <a:spcPts val="2592"/>
              </a:lnSpc>
              <a:buFont typeface="Arial" panose="020B0604020202020204" pitchFamily="34" charset="0"/>
              <a:buChar char="•"/>
            </a:pPr>
            <a:r>
              <a:rPr lang="de-DE" sz="2400" dirty="0">
                <a:solidFill>
                  <a:srgbClr val="043296"/>
                </a:solidFill>
                <a:latin typeface="Fira Sans Medium"/>
              </a:rPr>
              <a:t>Wer hat Macht und wie bekommt man sie?</a:t>
            </a:r>
          </a:p>
        </p:txBody>
      </p:sp>
      <p:grpSp>
        <p:nvGrpSpPr>
          <p:cNvPr id="8" name="Group 8"/>
          <p:cNvGrpSpPr/>
          <p:nvPr/>
        </p:nvGrpSpPr>
        <p:grpSpPr>
          <a:xfrm>
            <a:off x="2148215" y="5098499"/>
            <a:ext cx="13735050" cy="738569"/>
            <a:chOff x="0" y="0"/>
            <a:chExt cx="18313400" cy="984758"/>
          </a:xfrm>
        </p:grpSpPr>
        <p:sp>
          <p:nvSpPr>
            <p:cNvPr id="9" name="Freeform 9"/>
            <p:cNvSpPr/>
            <p:nvPr/>
          </p:nvSpPr>
          <p:spPr>
            <a:xfrm>
              <a:off x="12700" y="12700"/>
              <a:ext cx="18288000" cy="959359"/>
            </a:xfrm>
            <a:custGeom>
              <a:avLst/>
              <a:gdLst/>
              <a:ahLst/>
              <a:cxnLst/>
              <a:rect l="l" t="t" r="r" b="b"/>
              <a:pathLst>
                <a:path w="18288000" h="959358">
                  <a:moveTo>
                    <a:pt x="0" y="159893"/>
                  </a:moveTo>
                  <a:cubicBezTo>
                    <a:pt x="0" y="71628"/>
                    <a:pt x="73406" y="0"/>
                    <a:pt x="163957" y="0"/>
                  </a:cubicBezTo>
                  <a:lnTo>
                    <a:pt x="18124043" y="0"/>
                  </a:lnTo>
                  <a:cubicBezTo>
                    <a:pt x="18214594" y="0"/>
                    <a:pt x="18288000" y="71628"/>
                    <a:pt x="18288000" y="159893"/>
                  </a:cubicBezTo>
                  <a:lnTo>
                    <a:pt x="18288000" y="799465"/>
                  </a:lnTo>
                  <a:cubicBezTo>
                    <a:pt x="18288000" y="887730"/>
                    <a:pt x="18214594" y="959358"/>
                    <a:pt x="18124043" y="959358"/>
                  </a:cubicBezTo>
                  <a:lnTo>
                    <a:pt x="163957" y="959358"/>
                  </a:lnTo>
                  <a:cubicBezTo>
                    <a:pt x="73406" y="959358"/>
                    <a:pt x="0" y="887857"/>
                    <a:pt x="0" y="799465"/>
                  </a:cubicBezTo>
                  <a:close/>
                </a:path>
              </a:pathLst>
            </a:custGeom>
            <a:solidFill>
              <a:srgbClr val="90278E"/>
            </a:solidFill>
          </p:spPr>
        </p:sp>
        <p:sp>
          <p:nvSpPr>
            <p:cNvPr id="10" name="Freeform 10"/>
            <p:cNvSpPr/>
            <p:nvPr/>
          </p:nvSpPr>
          <p:spPr>
            <a:xfrm>
              <a:off x="0" y="0"/>
              <a:ext cx="18313400" cy="984758"/>
            </a:xfrm>
            <a:custGeom>
              <a:avLst/>
              <a:gdLst/>
              <a:ahLst/>
              <a:cxnLst/>
              <a:rect l="l" t="t" r="r" b="b"/>
              <a:pathLst>
                <a:path w="18313400" h="984758">
                  <a:moveTo>
                    <a:pt x="0" y="172593"/>
                  </a:moveTo>
                  <a:cubicBezTo>
                    <a:pt x="0" y="76962"/>
                    <a:pt x="79375" y="0"/>
                    <a:pt x="176657" y="0"/>
                  </a:cubicBezTo>
                  <a:lnTo>
                    <a:pt x="18136743" y="0"/>
                  </a:lnTo>
                  <a:lnTo>
                    <a:pt x="18136743" y="12700"/>
                  </a:lnTo>
                  <a:lnTo>
                    <a:pt x="18136743" y="0"/>
                  </a:lnTo>
                  <a:cubicBezTo>
                    <a:pt x="18234025" y="0"/>
                    <a:pt x="18313400" y="76962"/>
                    <a:pt x="18313400" y="172593"/>
                  </a:cubicBezTo>
                  <a:lnTo>
                    <a:pt x="18300700" y="172593"/>
                  </a:lnTo>
                  <a:lnTo>
                    <a:pt x="18313400" y="172593"/>
                  </a:lnTo>
                  <a:lnTo>
                    <a:pt x="18313400" y="812165"/>
                  </a:lnTo>
                  <a:lnTo>
                    <a:pt x="18300700" y="812165"/>
                  </a:lnTo>
                  <a:lnTo>
                    <a:pt x="18313400" y="812165"/>
                  </a:lnTo>
                  <a:cubicBezTo>
                    <a:pt x="18313400" y="907796"/>
                    <a:pt x="18234025" y="984758"/>
                    <a:pt x="18136743" y="984758"/>
                  </a:cubicBezTo>
                  <a:lnTo>
                    <a:pt x="18136743" y="972058"/>
                  </a:lnTo>
                  <a:lnTo>
                    <a:pt x="18136743" y="984758"/>
                  </a:lnTo>
                  <a:lnTo>
                    <a:pt x="176657" y="984758"/>
                  </a:lnTo>
                  <a:lnTo>
                    <a:pt x="176657" y="972058"/>
                  </a:lnTo>
                  <a:lnTo>
                    <a:pt x="176657" y="984758"/>
                  </a:lnTo>
                  <a:cubicBezTo>
                    <a:pt x="79375" y="984758"/>
                    <a:pt x="0" y="907796"/>
                    <a:pt x="0" y="812165"/>
                  </a:cubicBezTo>
                  <a:lnTo>
                    <a:pt x="0" y="172593"/>
                  </a:lnTo>
                  <a:lnTo>
                    <a:pt x="12700" y="172593"/>
                  </a:lnTo>
                  <a:lnTo>
                    <a:pt x="0" y="172593"/>
                  </a:lnTo>
                  <a:moveTo>
                    <a:pt x="25400" y="172593"/>
                  </a:moveTo>
                  <a:lnTo>
                    <a:pt x="25400" y="812165"/>
                  </a:lnTo>
                  <a:lnTo>
                    <a:pt x="12700" y="812165"/>
                  </a:lnTo>
                  <a:lnTo>
                    <a:pt x="25400" y="812165"/>
                  </a:lnTo>
                  <a:cubicBezTo>
                    <a:pt x="25400" y="893191"/>
                    <a:pt x="92837" y="959358"/>
                    <a:pt x="176657" y="959358"/>
                  </a:cubicBezTo>
                  <a:lnTo>
                    <a:pt x="18136743" y="959358"/>
                  </a:lnTo>
                  <a:cubicBezTo>
                    <a:pt x="18220562" y="959358"/>
                    <a:pt x="18288000" y="893191"/>
                    <a:pt x="18288000" y="812165"/>
                  </a:cubicBezTo>
                  <a:lnTo>
                    <a:pt x="18288000" y="172593"/>
                  </a:lnTo>
                  <a:cubicBezTo>
                    <a:pt x="18288000" y="91567"/>
                    <a:pt x="18220562" y="25400"/>
                    <a:pt x="18136743" y="25400"/>
                  </a:cubicBezTo>
                  <a:lnTo>
                    <a:pt x="176657" y="25400"/>
                  </a:lnTo>
                  <a:lnTo>
                    <a:pt x="176657" y="12700"/>
                  </a:lnTo>
                  <a:lnTo>
                    <a:pt x="176657" y="25400"/>
                  </a:lnTo>
                  <a:cubicBezTo>
                    <a:pt x="92837" y="25400"/>
                    <a:pt x="25400" y="91567"/>
                    <a:pt x="25400" y="172593"/>
                  </a:cubicBezTo>
                  <a:close/>
                </a:path>
              </a:pathLst>
            </a:custGeom>
            <a:solidFill>
              <a:srgbClr val="FFFFFF"/>
            </a:solidFill>
          </p:spPr>
        </p:sp>
      </p:grpSp>
      <p:sp>
        <p:nvSpPr>
          <p:cNvPr id="11" name="TextBox 11"/>
          <p:cNvSpPr txBox="1"/>
          <p:nvPr/>
        </p:nvSpPr>
        <p:spPr>
          <a:xfrm>
            <a:off x="2489601" y="5285866"/>
            <a:ext cx="13512399" cy="426720"/>
          </a:xfrm>
          <a:prstGeom prst="rect">
            <a:avLst/>
          </a:prstGeom>
        </p:spPr>
        <p:txBody>
          <a:bodyPr lIns="0" tIns="0" rIns="0" bIns="0" rtlCol="0" anchor="t">
            <a:spAutoFit/>
          </a:bodyPr>
          <a:lstStyle/>
          <a:p>
            <a:pPr algn="l">
              <a:lnSpc>
                <a:spcPts val="3240"/>
              </a:lnSpc>
            </a:pPr>
            <a:r>
              <a:rPr lang="de-DE" sz="3000" dirty="0">
                <a:solidFill>
                  <a:srgbClr val="FFFFFF"/>
                </a:solidFill>
                <a:latin typeface="Fira Sans Medium Bold"/>
              </a:rPr>
              <a:t>Eine Untersuchung eines historischen Ereignisses </a:t>
            </a:r>
          </a:p>
        </p:txBody>
      </p:sp>
      <p:sp>
        <p:nvSpPr>
          <p:cNvPr id="12" name="TextBox 12"/>
          <p:cNvSpPr txBox="1"/>
          <p:nvPr/>
        </p:nvSpPr>
        <p:spPr>
          <a:xfrm>
            <a:off x="2443299" y="5876786"/>
            <a:ext cx="13292963" cy="1000274"/>
          </a:xfrm>
          <a:prstGeom prst="rect">
            <a:avLst/>
          </a:prstGeom>
        </p:spPr>
        <p:txBody>
          <a:bodyPr lIns="0" tIns="0" rIns="0" bIns="0" rtlCol="0" anchor="t">
            <a:spAutoFit/>
          </a:bodyPr>
          <a:lstStyle/>
          <a:p>
            <a:pPr marL="632460" lvl="2" indent="-342900" algn="l">
              <a:lnSpc>
                <a:spcPts val="2592"/>
              </a:lnSpc>
              <a:buFont typeface="Arial" panose="020B0604020202020204" pitchFamily="34" charset="0"/>
              <a:buChar char="•"/>
            </a:pPr>
            <a:r>
              <a:rPr lang="de-DE" sz="2400" dirty="0">
                <a:solidFill>
                  <a:srgbClr val="043296"/>
                </a:solidFill>
                <a:latin typeface="Fira Sans Medium"/>
              </a:rPr>
              <a:t>War es notwendig, dass die Amerikaner in den Vietnamkrieg verwickelt wurden? </a:t>
            </a:r>
          </a:p>
          <a:p>
            <a:pPr marL="632460" lvl="2" indent="-342900" algn="l">
              <a:lnSpc>
                <a:spcPts val="2592"/>
              </a:lnSpc>
              <a:buFont typeface="Arial" panose="020B0604020202020204" pitchFamily="34" charset="0"/>
              <a:buChar char="•"/>
            </a:pPr>
            <a:r>
              <a:rPr lang="de-DE" sz="2400" dirty="0">
                <a:solidFill>
                  <a:srgbClr val="043296"/>
                </a:solidFill>
                <a:latin typeface="Fira Sans Medium"/>
              </a:rPr>
              <a:t>Was wissen wir über das Leben in Ostdeutschland vor der Wiedervereinigung?</a:t>
            </a:r>
          </a:p>
          <a:p>
            <a:pPr marL="632460" lvl="2" indent="-342900" algn="l">
              <a:lnSpc>
                <a:spcPts val="2592"/>
              </a:lnSpc>
              <a:buFont typeface="Arial" panose="020B0604020202020204" pitchFamily="34" charset="0"/>
              <a:buChar char="•"/>
            </a:pPr>
            <a:endParaRPr lang="de-DE" sz="2400" dirty="0">
              <a:solidFill>
                <a:srgbClr val="043296"/>
              </a:solidFill>
              <a:latin typeface="Fira Sans Medium"/>
            </a:endParaRPr>
          </a:p>
        </p:txBody>
      </p:sp>
      <p:grpSp>
        <p:nvGrpSpPr>
          <p:cNvPr id="13" name="Group 13"/>
          <p:cNvGrpSpPr/>
          <p:nvPr/>
        </p:nvGrpSpPr>
        <p:grpSpPr>
          <a:xfrm>
            <a:off x="2148215" y="6640874"/>
            <a:ext cx="13735050" cy="738600"/>
            <a:chOff x="0" y="0"/>
            <a:chExt cx="18313400" cy="984800"/>
          </a:xfrm>
        </p:grpSpPr>
        <p:sp>
          <p:nvSpPr>
            <p:cNvPr id="14" name="Freeform 14"/>
            <p:cNvSpPr/>
            <p:nvPr/>
          </p:nvSpPr>
          <p:spPr>
            <a:xfrm>
              <a:off x="12700" y="12700"/>
              <a:ext cx="18288000" cy="959358"/>
            </a:xfrm>
            <a:custGeom>
              <a:avLst/>
              <a:gdLst/>
              <a:ahLst/>
              <a:cxnLst/>
              <a:rect l="l" t="t" r="r" b="b"/>
              <a:pathLst>
                <a:path w="18288000" h="959358">
                  <a:moveTo>
                    <a:pt x="0" y="159893"/>
                  </a:moveTo>
                  <a:cubicBezTo>
                    <a:pt x="0" y="71628"/>
                    <a:pt x="73406" y="0"/>
                    <a:pt x="163957" y="0"/>
                  </a:cubicBezTo>
                  <a:lnTo>
                    <a:pt x="18124043" y="0"/>
                  </a:lnTo>
                  <a:cubicBezTo>
                    <a:pt x="18214594" y="0"/>
                    <a:pt x="18288000" y="71628"/>
                    <a:pt x="18288000" y="159893"/>
                  </a:cubicBezTo>
                  <a:lnTo>
                    <a:pt x="18288000" y="799465"/>
                  </a:lnTo>
                  <a:cubicBezTo>
                    <a:pt x="18288000" y="887730"/>
                    <a:pt x="18214594" y="959358"/>
                    <a:pt x="18124043" y="959358"/>
                  </a:cubicBezTo>
                  <a:lnTo>
                    <a:pt x="163957" y="959358"/>
                  </a:lnTo>
                  <a:cubicBezTo>
                    <a:pt x="73406" y="959358"/>
                    <a:pt x="0" y="887857"/>
                    <a:pt x="0" y="799465"/>
                  </a:cubicBezTo>
                  <a:close/>
                </a:path>
              </a:pathLst>
            </a:custGeom>
            <a:solidFill>
              <a:srgbClr val="90278E"/>
            </a:solidFill>
          </p:spPr>
        </p:sp>
        <p:sp>
          <p:nvSpPr>
            <p:cNvPr id="15" name="Freeform 15"/>
            <p:cNvSpPr/>
            <p:nvPr/>
          </p:nvSpPr>
          <p:spPr>
            <a:xfrm>
              <a:off x="0" y="0"/>
              <a:ext cx="18313400" cy="984758"/>
            </a:xfrm>
            <a:custGeom>
              <a:avLst/>
              <a:gdLst/>
              <a:ahLst/>
              <a:cxnLst/>
              <a:rect l="l" t="t" r="r" b="b"/>
              <a:pathLst>
                <a:path w="18313400" h="984758">
                  <a:moveTo>
                    <a:pt x="0" y="172593"/>
                  </a:moveTo>
                  <a:cubicBezTo>
                    <a:pt x="0" y="76962"/>
                    <a:pt x="79375" y="0"/>
                    <a:pt x="176657" y="0"/>
                  </a:cubicBezTo>
                  <a:lnTo>
                    <a:pt x="18136743" y="0"/>
                  </a:lnTo>
                  <a:lnTo>
                    <a:pt x="18136743" y="12700"/>
                  </a:lnTo>
                  <a:lnTo>
                    <a:pt x="18136743" y="0"/>
                  </a:lnTo>
                  <a:cubicBezTo>
                    <a:pt x="18234025" y="0"/>
                    <a:pt x="18313400" y="76962"/>
                    <a:pt x="18313400" y="172593"/>
                  </a:cubicBezTo>
                  <a:lnTo>
                    <a:pt x="18300700" y="172593"/>
                  </a:lnTo>
                  <a:lnTo>
                    <a:pt x="18313400" y="172593"/>
                  </a:lnTo>
                  <a:lnTo>
                    <a:pt x="18313400" y="812165"/>
                  </a:lnTo>
                  <a:lnTo>
                    <a:pt x="18300700" y="812165"/>
                  </a:lnTo>
                  <a:lnTo>
                    <a:pt x="18313400" y="812165"/>
                  </a:lnTo>
                  <a:cubicBezTo>
                    <a:pt x="18313400" y="907796"/>
                    <a:pt x="18234025" y="984758"/>
                    <a:pt x="18136743" y="984758"/>
                  </a:cubicBezTo>
                  <a:lnTo>
                    <a:pt x="18136743" y="972058"/>
                  </a:lnTo>
                  <a:lnTo>
                    <a:pt x="18136743" y="984758"/>
                  </a:lnTo>
                  <a:lnTo>
                    <a:pt x="176657" y="984758"/>
                  </a:lnTo>
                  <a:lnTo>
                    <a:pt x="176657" y="972058"/>
                  </a:lnTo>
                  <a:lnTo>
                    <a:pt x="176657" y="984758"/>
                  </a:lnTo>
                  <a:cubicBezTo>
                    <a:pt x="79375" y="984758"/>
                    <a:pt x="0" y="907796"/>
                    <a:pt x="0" y="812165"/>
                  </a:cubicBezTo>
                  <a:lnTo>
                    <a:pt x="0" y="172593"/>
                  </a:lnTo>
                  <a:lnTo>
                    <a:pt x="12700" y="172593"/>
                  </a:lnTo>
                  <a:lnTo>
                    <a:pt x="0" y="172593"/>
                  </a:lnTo>
                  <a:moveTo>
                    <a:pt x="25400" y="172593"/>
                  </a:moveTo>
                  <a:lnTo>
                    <a:pt x="25400" y="812165"/>
                  </a:lnTo>
                  <a:lnTo>
                    <a:pt x="12700" y="812165"/>
                  </a:lnTo>
                  <a:lnTo>
                    <a:pt x="25400" y="812165"/>
                  </a:lnTo>
                  <a:cubicBezTo>
                    <a:pt x="25400" y="893191"/>
                    <a:pt x="92837" y="959358"/>
                    <a:pt x="176657" y="959358"/>
                  </a:cubicBezTo>
                  <a:lnTo>
                    <a:pt x="18136743" y="959358"/>
                  </a:lnTo>
                  <a:cubicBezTo>
                    <a:pt x="18220562" y="959358"/>
                    <a:pt x="18288000" y="893191"/>
                    <a:pt x="18288000" y="812165"/>
                  </a:cubicBezTo>
                  <a:lnTo>
                    <a:pt x="18288000" y="172593"/>
                  </a:lnTo>
                  <a:cubicBezTo>
                    <a:pt x="18288000" y="91567"/>
                    <a:pt x="18220562" y="25400"/>
                    <a:pt x="18136743" y="25400"/>
                  </a:cubicBezTo>
                  <a:lnTo>
                    <a:pt x="176657" y="25400"/>
                  </a:lnTo>
                  <a:lnTo>
                    <a:pt x="176657" y="12700"/>
                  </a:lnTo>
                  <a:lnTo>
                    <a:pt x="176657" y="25400"/>
                  </a:lnTo>
                  <a:cubicBezTo>
                    <a:pt x="92837" y="25400"/>
                    <a:pt x="25400" y="91567"/>
                    <a:pt x="25400" y="172593"/>
                  </a:cubicBezTo>
                  <a:close/>
                </a:path>
              </a:pathLst>
            </a:custGeom>
            <a:solidFill>
              <a:srgbClr val="FFFFFF"/>
            </a:solidFill>
          </p:spPr>
        </p:sp>
      </p:grpSp>
      <p:sp>
        <p:nvSpPr>
          <p:cNvPr id="16" name="TextBox 16"/>
          <p:cNvSpPr txBox="1"/>
          <p:nvPr/>
        </p:nvSpPr>
        <p:spPr>
          <a:xfrm>
            <a:off x="2489601" y="6796798"/>
            <a:ext cx="13512399" cy="426720"/>
          </a:xfrm>
          <a:prstGeom prst="rect">
            <a:avLst/>
          </a:prstGeom>
        </p:spPr>
        <p:txBody>
          <a:bodyPr lIns="0" tIns="0" rIns="0" bIns="0" rtlCol="0" anchor="t">
            <a:spAutoFit/>
          </a:bodyPr>
          <a:lstStyle/>
          <a:p>
            <a:pPr algn="l">
              <a:lnSpc>
                <a:spcPts val="3240"/>
              </a:lnSpc>
            </a:pPr>
            <a:r>
              <a:rPr lang="en-US" sz="3000" dirty="0">
                <a:solidFill>
                  <a:srgbClr val="FFFFFF"/>
                </a:solidFill>
                <a:latin typeface="Fira Sans Medium Bold"/>
              </a:rPr>
              <a:t>Eine Situation </a:t>
            </a:r>
            <a:r>
              <a:rPr lang="en-US" sz="3000" dirty="0" err="1">
                <a:solidFill>
                  <a:srgbClr val="FFFFFF"/>
                </a:solidFill>
                <a:latin typeface="Fira Sans Medium Bold"/>
              </a:rPr>
              <a:t>zur</a:t>
            </a:r>
            <a:r>
              <a:rPr lang="en-US" sz="3000" dirty="0">
                <a:solidFill>
                  <a:srgbClr val="FFFFFF"/>
                </a:solidFill>
                <a:latin typeface="Fira Sans Medium Bold"/>
              </a:rPr>
              <a:t> </a:t>
            </a:r>
            <a:r>
              <a:rPr lang="en-US" sz="3000" dirty="0" err="1">
                <a:solidFill>
                  <a:srgbClr val="FFFFFF"/>
                </a:solidFill>
                <a:latin typeface="Fira Sans Medium Bold"/>
              </a:rPr>
              <a:t>Problemlösung</a:t>
            </a:r>
            <a:endParaRPr lang="en-US" sz="3000" dirty="0">
              <a:solidFill>
                <a:srgbClr val="FFFFFF"/>
              </a:solidFill>
              <a:latin typeface="Fira Sans Medium Bold"/>
            </a:endParaRPr>
          </a:p>
        </p:txBody>
      </p:sp>
      <p:sp>
        <p:nvSpPr>
          <p:cNvPr id="17" name="TextBox 17"/>
          <p:cNvSpPr txBox="1"/>
          <p:nvPr/>
        </p:nvSpPr>
        <p:spPr>
          <a:xfrm>
            <a:off x="2443299" y="7419161"/>
            <a:ext cx="13292963" cy="666849"/>
          </a:xfrm>
          <a:prstGeom prst="rect">
            <a:avLst/>
          </a:prstGeom>
        </p:spPr>
        <p:txBody>
          <a:bodyPr lIns="0" tIns="0" rIns="0" bIns="0" rtlCol="0" anchor="t">
            <a:spAutoFit/>
          </a:bodyPr>
          <a:lstStyle/>
          <a:p>
            <a:pPr marL="632460" lvl="2" indent="-342900" algn="l">
              <a:lnSpc>
                <a:spcPts val="2592"/>
              </a:lnSpc>
              <a:buFont typeface="Arial" panose="020B0604020202020204" pitchFamily="34" charset="0"/>
              <a:buChar char="•"/>
            </a:pPr>
            <a:r>
              <a:rPr lang="de-DE" sz="2400" dirty="0">
                <a:solidFill>
                  <a:srgbClr val="043296"/>
                </a:solidFill>
                <a:latin typeface="Fira Sans Medium"/>
              </a:rPr>
              <a:t>Wie können wir den Straßenverkehr in unserer Stadt verbessern? </a:t>
            </a:r>
          </a:p>
          <a:p>
            <a:pPr marL="632460" lvl="2" indent="-342900" algn="l">
              <a:lnSpc>
                <a:spcPts val="2592"/>
              </a:lnSpc>
              <a:buFont typeface="Arial" panose="020B0604020202020204" pitchFamily="34" charset="0"/>
              <a:buChar char="•"/>
            </a:pPr>
            <a:r>
              <a:rPr lang="de-DE" sz="2400" dirty="0">
                <a:solidFill>
                  <a:srgbClr val="043296"/>
                </a:solidFill>
                <a:latin typeface="Fira Sans Medium"/>
              </a:rPr>
              <a:t>Was sollten wir gegen das kalte Mittagessen in unserer Schulmensa tun?</a:t>
            </a:r>
          </a:p>
        </p:txBody>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21" name="Immagine 20" descr="Immagine che contiene testo, grafica vettoriale, clipart">
            <a:extLst>
              <a:ext uri="{FF2B5EF4-FFF2-40B4-BE49-F238E27FC236}">
                <a16:creationId xmlns:a16="http://schemas.microsoft.com/office/drawing/2014/main" id="{C273816D-AE81-790A-15D3-4664A8627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2" name="Immagine 21" descr="Immagine che contiene testo">
            <a:extLst>
              <a:ext uri="{FF2B5EF4-FFF2-40B4-BE49-F238E27FC236}">
                <a16:creationId xmlns:a16="http://schemas.microsoft.com/office/drawing/2014/main" id="{F2AF7E9D-604F-5EA3-BD18-239F95BB74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68296" y="1888866"/>
            <a:ext cx="13533120" cy="924306"/>
          </a:xfrm>
          <a:prstGeom prst="rect">
            <a:avLst/>
          </a:prstGeom>
        </p:spPr>
        <p:txBody>
          <a:bodyPr lIns="0" tIns="0" rIns="0" bIns="0" rtlCol="0" anchor="t">
            <a:spAutoFit/>
          </a:bodyPr>
          <a:lstStyle/>
          <a:p>
            <a:pPr algn="l">
              <a:lnSpc>
                <a:spcPts val="7181"/>
              </a:lnSpc>
            </a:pPr>
            <a:r>
              <a:rPr lang="en-US" sz="6300" spc="-75" dirty="0" err="1">
                <a:solidFill>
                  <a:srgbClr val="043296"/>
                </a:solidFill>
                <a:latin typeface="Fira Sans Medium"/>
              </a:rPr>
              <a:t>Beispiele</a:t>
            </a:r>
            <a:r>
              <a:rPr lang="en-US" sz="6300" spc="-75" dirty="0">
                <a:solidFill>
                  <a:srgbClr val="043296"/>
                </a:solidFill>
                <a:latin typeface="Fira Sans Medium"/>
              </a:rPr>
              <a:t> von </a:t>
            </a:r>
            <a:r>
              <a:rPr lang="en-US" sz="6300" spc="-75" dirty="0" err="1">
                <a:solidFill>
                  <a:srgbClr val="043296"/>
                </a:solidFill>
                <a:latin typeface="Fira Sans Medium"/>
              </a:rPr>
              <a:t>Leitfragen</a:t>
            </a:r>
            <a:r>
              <a:rPr lang="en-US" sz="6300" spc="-75" dirty="0">
                <a:solidFill>
                  <a:srgbClr val="043296"/>
                </a:solidFill>
                <a:latin typeface="Fira Sans Medium"/>
              </a:rPr>
              <a:t>:</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grpSp>
        <p:nvGrpSpPr>
          <p:cNvPr id="6" name="Group 6"/>
          <p:cNvGrpSpPr/>
          <p:nvPr/>
        </p:nvGrpSpPr>
        <p:grpSpPr>
          <a:xfrm>
            <a:off x="2276475" y="3426632"/>
            <a:ext cx="13735050" cy="846532"/>
            <a:chOff x="0" y="0"/>
            <a:chExt cx="18313400" cy="1128710"/>
          </a:xfrm>
        </p:grpSpPr>
        <p:sp>
          <p:nvSpPr>
            <p:cNvPr id="7" name="Freeform 7"/>
            <p:cNvSpPr/>
            <p:nvPr/>
          </p:nvSpPr>
          <p:spPr>
            <a:xfrm>
              <a:off x="12700" y="12700"/>
              <a:ext cx="18288000" cy="1103376"/>
            </a:xfrm>
            <a:custGeom>
              <a:avLst/>
              <a:gdLst/>
              <a:ahLst/>
              <a:cxnLst/>
              <a:rect l="l" t="t" r="r" b="b"/>
              <a:pathLst>
                <a:path w="18288000" h="1103376">
                  <a:moveTo>
                    <a:pt x="0" y="183896"/>
                  </a:moveTo>
                  <a:cubicBezTo>
                    <a:pt x="0" y="82296"/>
                    <a:pt x="84074" y="0"/>
                    <a:pt x="187833" y="0"/>
                  </a:cubicBezTo>
                  <a:lnTo>
                    <a:pt x="18100167" y="0"/>
                  </a:lnTo>
                  <a:cubicBezTo>
                    <a:pt x="18203926" y="0"/>
                    <a:pt x="18288000" y="82296"/>
                    <a:pt x="18288000" y="183896"/>
                  </a:cubicBezTo>
                  <a:lnTo>
                    <a:pt x="18288000" y="919480"/>
                  </a:lnTo>
                  <a:cubicBezTo>
                    <a:pt x="18288000" y="1021080"/>
                    <a:pt x="18203926" y="1103376"/>
                    <a:pt x="18100167" y="1103376"/>
                  </a:cubicBezTo>
                  <a:lnTo>
                    <a:pt x="187833" y="1103376"/>
                  </a:lnTo>
                  <a:cubicBezTo>
                    <a:pt x="84074" y="1103249"/>
                    <a:pt x="0" y="1020953"/>
                    <a:pt x="0" y="919480"/>
                  </a:cubicBezTo>
                  <a:close/>
                </a:path>
              </a:pathLst>
            </a:custGeom>
            <a:solidFill>
              <a:srgbClr val="90278E"/>
            </a:solidFill>
          </p:spPr>
        </p:sp>
        <p:sp>
          <p:nvSpPr>
            <p:cNvPr id="8" name="Freeform 8"/>
            <p:cNvSpPr/>
            <p:nvPr/>
          </p:nvSpPr>
          <p:spPr>
            <a:xfrm>
              <a:off x="0" y="0"/>
              <a:ext cx="18313400" cy="1128776"/>
            </a:xfrm>
            <a:custGeom>
              <a:avLst/>
              <a:gdLst/>
              <a:ahLst/>
              <a:cxnLst/>
              <a:rect l="l" t="t" r="r" b="b"/>
              <a:pathLst>
                <a:path w="18313400" h="1128776">
                  <a:moveTo>
                    <a:pt x="0" y="196596"/>
                  </a:moveTo>
                  <a:cubicBezTo>
                    <a:pt x="0" y="87757"/>
                    <a:pt x="90043" y="0"/>
                    <a:pt x="200533" y="0"/>
                  </a:cubicBezTo>
                  <a:lnTo>
                    <a:pt x="18112867" y="0"/>
                  </a:lnTo>
                  <a:lnTo>
                    <a:pt x="18112867" y="12700"/>
                  </a:lnTo>
                  <a:lnTo>
                    <a:pt x="18112867" y="0"/>
                  </a:lnTo>
                  <a:cubicBezTo>
                    <a:pt x="18223356" y="0"/>
                    <a:pt x="18313400" y="87757"/>
                    <a:pt x="18313400" y="196596"/>
                  </a:cubicBezTo>
                  <a:lnTo>
                    <a:pt x="18300700" y="196596"/>
                  </a:lnTo>
                  <a:lnTo>
                    <a:pt x="18313400" y="196596"/>
                  </a:lnTo>
                  <a:lnTo>
                    <a:pt x="18313400" y="932180"/>
                  </a:lnTo>
                  <a:lnTo>
                    <a:pt x="18300700" y="932180"/>
                  </a:lnTo>
                  <a:lnTo>
                    <a:pt x="18313400" y="932180"/>
                  </a:lnTo>
                  <a:cubicBezTo>
                    <a:pt x="18313400" y="1041019"/>
                    <a:pt x="18223356" y="1128776"/>
                    <a:pt x="18112867" y="1128776"/>
                  </a:cubicBezTo>
                  <a:lnTo>
                    <a:pt x="18112867" y="1116076"/>
                  </a:lnTo>
                  <a:lnTo>
                    <a:pt x="18112867" y="1128776"/>
                  </a:lnTo>
                  <a:lnTo>
                    <a:pt x="200533" y="1128776"/>
                  </a:lnTo>
                  <a:lnTo>
                    <a:pt x="200533" y="1116076"/>
                  </a:lnTo>
                  <a:lnTo>
                    <a:pt x="200533" y="1128776"/>
                  </a:lnTo>
                  <a:cubicBezTo>
                    <a:pt x="90043" y="1128649"/>
                    <a:pt x="0" y="1040892"/>
                    <a:pt x="0" y="932180"/>
                  </a:cubicBezTo>
                  <a:lnTo>
                    <a:pt x="0" y="196596"/>
                  </a:lnTo>
                  <a:lnTo>
                    <a:pt x="12700" y="196596"/>
                  </a:lnTo>
                  <a:lnTo>
                    <a:pt x="0" y="196596"/>
                  </a:lnTo>
                  <a:moveTo>
                    <a:pt x="25400" y="196596"/>
                  </a:moveTo>
                  <a:lnTo>
                    <a:pt x="25400" y="932180"/>
                  </a:lnTo>
                  <a:lnTo>
                    <a:pt x="12700" y="932180"/>
                  </a:lnTo>
                  <a:lnTo>
                    <a:pt x="25400" y="932180"/>
                  </a:lnTo>
                  <a:cubicBezTo>
                    <a:pt x="25400" y="1026414"/>
                    <a:pt x="103505" y="1103376"/>
                    <a:pt x="200533" y="1103376"/>
                  </a:cubicBezTo>
                  <a:lnTo>
                    <a:pt x="18112867" y="1103376"/>
                  </a:lnTo>
                  <a:cubicBezTo>
                    <a:pt x="18209895" y="1103376"/>
                    <a:pt x="18288000" y="1026541"/>
                    <a:pt x="18288000" y="932180"/>
                  </a:cubicBezTo>
                  <a:lnTo>
                    <a:pt x="18288000" y="196596"/>
                  </a:lnTo>
                  <a:cubicBezTo>
                    <a:pt x="18288000" y="102235"/>
                    <a:pt x="18209895" y="25400"/>
                    <a:pt x="18112867" y="25400"/>
                  </a:cubicBezTo>
                  <a:lnTo>
                    <a:pt x="200533" y="25400"/>
                  </a:lnTo>
                  <a:lnTo>
                    <a:pt x="200533" y="12700"/>
                  </a:lnTo>
                  <a:lnTo>
                    <a:pt x="200533" y="25400"/>
                  </a:lnTo>
                  <a:cubicBezTo>
                    <a:pt x="103505" y="25400"/>
                    <a:pt x="25400" y="102235"/>
                    <a:pt x="25400" y="196596"/>
                  </a:cubicBezTo>
                  <a:close/>
                </a:path>
              </a:pathLst>
            </a:custGeom>
            <a:solidFill>
              <a:srgbClr val="FFFFFF"/>
            </a:solidFill>
          </p:spPr>
        </p:sp>
      </p:grpSp>
      <p:sp>
        <p:nvSpPr>
          <p:cNvPr id="9" name="TextBox 9"/>
          <p:cNvSpPr txBox="1"/>
          <p:nvPr/>
        </p:nvSpPr>
        <p:spPr>
          <a:xfrm>
            <a:off x="2606728" y="3663741"/>
            <a:ext cx="13479000" cy="481203"/>
          </a:xfrm>
          <a:prstGeom prst="rect">
            <a:avLst/>
          </a:prstGeom>
        </p:spPr>
        <p:txBody>
          <a:bodyPr lIns="0" tIns="0" rIns="0" bIns="0" rtlCol="0" anchor="t">
            <a:spAutoFit/>
          </a:bodyPr>
          <a:lstStyle/>
          <a:p>
            <a:pPr algn="l">
              <a:lnSpc>
                <a:spcPts val="3726"/>
              </a:lnSpc>
            </a:pPr>
            <a:r>
              <a:rPr lang="en-US" sz="3450" dirty="0" err="1">
                <a:solidFill>
                  <a:srgbClr val="FFFFFF"/>
                </a:solidFill>
                <a:latin typeface="Fira Sans Medium Bold"/>
              </a:rPr>
              <a:t>Untersuchung</a:t>
            </a:r>
            <a:r>
              <a:rPr lang="en-US" sz="3450" dirty="0">
                <a:solidFill>
                  <a:srgbClr val="FFFFFF"/>
                </a:solidFill>
                <a:latin typeface="Fira Sans Medium Bold"/>
              </a:rPr>
              <a:t> </a:t>
            </a:r>
            <a:r>
              <a:rPr lang="en-US" sz="3450" dirty="0" err="1">
                <a:solidFill>
                  <a:srgbClr val="FFFFFF"/>
                </a:solidFill>
                <a:latin typeface="Fira Sans Medium Bold"/>
              </a:rPr>
              <a:t>eines</a:t>
            </a:r>
            <a:r>
              <a:rPr lang="en-US" sz="3450" dirty="0">
                <a:solidFill>
                  <a:srgbClr val="FFFFFF"/>
                </a:solidFill>
                <a:latin typeface="Fira Sans Medium Bold"/>
              </a:rPr>
              <a:t> </a:t>
            </a:r>
            <a:r>
              <a:rPr lang="en-US" sz="3450" dirty="0" err="1">
                <a:solidFill>
                  <a:srgbClr val="FFFFFF"/>
                </a:solidFill>
                <a:latin typeface="Fira Sans Medium Bold"/>
              </a:rPr>
              <a:t>kontroversen</a:t>
            </a:r>
            <a:r>
              <a:rPr lang="en-US" sz="3450" dirty="0">
                <a:solidFill>
                  <a:srgbClr val="FFFFFF"/>
                </a:solidFill>
                <a:latin typeface="Fira Sans Medium Bold"/>
              </a:rPr>
              <a:t> </a:t>
            </a:r>
            <a:r>
              <a:rPr lang="en-US" sz="3450" dirty="0" err="1">
                <a:solidFill>
                  <a:srgbClr val="FFFFFF"/>
                </a:solidFill>
                <a:latin typeface="Fira Sans Medium Bold"/>
              </a:rPr>
              <a:t>Themas</a:t>
            </a:r>
            <a:endParaRPr lang="en-US" sz="3450" dirty="0">
              <a:solidFill>
                <a:srgbClr val="FFFFFF"/>
              </a:solidFill>
              <a:latin typeface="Fira Sans Medium Bold"/>
            </a:endParaRPr>
          </a:p>
        </p:txBody>
      </p:sp>
      <p:sp>
        <p:nvSpPr>
          <p:cNvPr id="10" name="TextBox 10"/>
          <p:cNvSpPr txBox="1"/>
          <p:nvPr/>
        </p:nvSpPr>
        <p:spPr>
          <a:xfrm>
            <a:off x="2571559" y="4401717"/>
            <a:ext cx="13271627" cy="877035"/>
          </a:xfrm>
          <a:prstGeom prst="rect">
            <a:avLst/>
          </a:prstGeom>
        </p:spPr>
        <p:txBody>
          <a:bodyPr lIns="0" tIns="0" rIns="0" bIns="0" rtlCol="0" anchor="t">
            <a:spAutoFit/>
          </a:bodyPr>
          <a:lstStyle/>
          <a:p>
            <a:pPr marL="774382" marR="0" lvl="2" indent="-457200" algn="l" rtl="0">
              <a:lnSpc>
                <a:spcPct val="108000"/>
              </a:lnSpc>
              <a:spcBef>
                <a:spcPts val="0"/>
              </a:spcBef>
              <a:spcAft>
                <a:spcPts val="0"/>
              </a:spcAft>
              <a:buClr>
                <a:srgbClr val="043296"/>
              </a:buClr>
              <a:buSzPts val="2700"/>
              <a:buFont typeface="Arial" panose="020B0604020202020204" pitchFamily="34" charset="0"/>
              <a:buChar char="•"/>
            </a:pPr>
            <a:r>
              <a:rPr lang="de-DE" sz="2700" dirty="0">
                <a:solidFill>
                  <a:srgbClr val="043296"/>
                </a:solidFill>
                <a:latin typeface="Fira Sans Medium"/>
                <a:ea typeface="Fira Sans Medium"/>
                <a:cs typeface="Fira Sans Medium"/>
                <a:sym typeface="Fira Sans Medium"/>
              </a:rPr>
              <a:t>Sollte Religion in den Schulen unterrichtet werden? </a:t>
            </a:r>
          </a:p>
          <a:p>
            <a:pPr marL="774382" marR="0" lvl="2" indent="-457200" algn="l" rtl="0">
              <a:lnSpc>
                <a:spcPct val="108000"/>
              </a:lnSpc>
              <a:spcBef>
                <a:spcPts val="0"/>
              </a:spcBef>
              <a:spcAft>
                <a:spcPts val="0"/>
              </a:spcAft>
              <a:buClr>
                <a:srgbClr val="043296"/>
              </a:buClr>
              <a:buSzPts val="2700"/>
              <a:buFont typeface="Arial" panose="020B0604020202020204" pitchFamily="34" charset="0"/>
              <a:buChar char="•"/>
            </a:pPr>
            <a:r>
              <a:rPr lang="de-DE" sz="2700" dirty="0">
                <a:solidFill>
                  <a:srgbClr val="043296"/>
                </a:solidFill>
                <a:latin typeface="Fira Sans Medium"/>
                <a:ea typeface="Fira Sans Medium"/>
                <a:cs typeface="Fira Sans Medium"/>
                <a:sym typeface="Fira Sans Medium"/>
              </a:rPr>
              <a:t>Ist Krieg jemals gerechtfertigt?</a:t>
            </a:r>
          </a:p>
        </p:txBody>
      </p:sp>
      <p:grpSp>
        <p:nvGrpSpPr>
          <p:cNvPr id="11" name="Group 11"/>
          <p:cNvGrpSpPr/>
          <p:nvPr/>
        </p:nvGrpSpPr>
        <p:grpSpPr>
          <a:xfrm>
            <a:off x="2276475" y="5646708"/>
            <a:ext cx="13735050" cy="846532"/>
            <a:chOff x="0" y="0"/>
            <a:chExt cx="18313400" cy="1128710"/>
          </a:xfrm>
        </p:grpSpPr>
        <p:sp>
          <p:nvSpPr>
            <p:cNvPr id="12" name="Freeform 12"/>
            <p:cNvSpPr/>
            <p:nvPr/>
          </p:nvSpPr>
          <p:spPr>
            <a:xfrm>
              <a:off x="12700" y="12700"/>
              <a:ext cx="18288000" cy="1103376"/>
            </a:xfrm>
            <a:custGeom>
              <a:avLst/>
              <a:gdLst/>
              <a:ahLst/>
              <a:cxnLst/>
              <a:rect l="l" t="t" r="r" b="b"/>
              <a:pathLst>
                <a:path w="18288000" h="1103376">
                  <a:moveTo>
                    <a:pt x="0" y="183896"/>
                  </a:moveTo>
                  <a:cubicBezTo>
                    <a:pt x="0" y="82296"/>
                    <a:pt x="84074" y="0"/>
                    <a:pt x="187833" y="0"/>
                  </a:cubicBezTo>
                  <a:lnTo>
                    <a:pt x="18100167" y="0"/>
                  </a:lnTo>
                  <a:cubicBezTo>
                    <a:pt x="18203926" y="0"/>
                    <a:pt x="18288000" y="82296"/>
                    <a:pt x="18288000" y="183896"/>
                  </a:cubicBezTo>
                  <a:lnTo>
                    <a:pt x="18288000" y="919480"/>
                  </a:lnTo>
                  <a:cubicBezTo>
                    <a:pt x="18288000" y="1021080"/>
                    <a:pt x="18203926" y="1103376"/>
                    <a:pt x="18100167" y="1103376"/>
                  </a:cubicBezTo>
                  <a:lnTo>
                    <a:pt x="187833" y="1103376"/>
                  </a:lnTo>
                  <a:cubicBezTo>
                    <a:pt x="84074" y="1103249"/>
                    <a:pt x="0" y="1020953"/>
                    <a:pt x="0" y="919480"/>
                  </a:cubicBezTo>
                  <a:close/>
                </a:path>
              </a:pathLst>
            </a:custGeom>
            <a:solidFill>
              <a:srgbClr val="90278E"/>
            </a:solidFill>
          </p:spPr>
        </p:sp>
        <p:sp>
          <p:nvSpPr>
            <p:cNvPr id="13" name="Freeform 13"/>
            <p:cNvSpPr/>
            <p:nvPr/>
          </p:nvSpPr>
          <p:spPr>
            <a:xfrm>
              <a:off x="0" y="0"/>
              <a:ext cx="18313400" cy="1128776"/>
            </a:xfrm>
            <a:custGeom>
              <a:avLst/>
              <a:gdLst/>
              <a:ahLst/>
              <a:cxnLst/>
              <a:rect l="l" t="t" r="r" b="b"/>
              <a:pathLst>
                <a:path w="18313400" h="1128776">
                  <a:moveTo>
                    <a:pt x="0" y="196596"/>
                  </a:moveTo>
                  <a:cubicBezTo>
                    <a:pt x="0" y="87757"/>
                    <a:pt x="90043" y="0"/>
                    <a:pt x="200533" y="0"/>
                  </a:cubicBezTo>
                  <a:lnTo>
                    <a:pt x="18112867" y="0"/>
                  </a:lnTo>
                  <a:lnTo>
                    <a:pt x="18112867" y="12700"/>
                  </a:lnTo>
                  <a:lnTo>
                    <a:pt x="18112867" y="0"/>
                  </a:lnTo>
                  <a:cubicBezTo>
                    <a:pt x="18223356" y="0"/>
                    <a:pt x="18313400" y="87757"/>
                    <a:pt x="18313400" y="196596"/>
                  </a:cubicBezTo>
                  <a:lnTo>
                    <a:pt x="18300700" y="196596"/>
                  </a:lnTo>
                  <a:lnTo>
                    <a:pt x="18313400" y="196596"/>
                  </a:lnTo>
                  <a:lnTo>
                    <a:pt x="18313400" y="932180"/>
                  </a:lnTo>
                  <a:lnTo>
                    <a:pt x="18300700" y="932180"/>
                  </a:lnTo>
                  <a:lnTo>
                    <a:pt x="18313400" y="932180"/>
                  </a:lnTo>
                  <a:cubicBezTo>
                    <a:pt x="18313400" y="1041019"/>
                    <a:pt x="18223356" y="1128776"/>
                    <a:pt x="18112867" y="1128776"/>
                  </a:cubicBezTo>
                  <a:lnTo>
                    <a:pt x="18112867" y="1116076"/>
                  </a:lnTo>
                  <a:lnTo>
                    <a:pt x="18112867" y="1128776"/>
                  </a:lnTo>
                  <a:lnTo>
                    <a:pt x="200533" y="1128776"/>
                  </a:lnTo>
                  <a:lnTo>
                    <a:pt x="200533" y="1116076"/>
                  </a:lnTo>
                  <a:lnTo>
                    <a:pt x="200533" y="1128776"/>
                  </a:lnTo>
                  <a:cubicBezTo>
                    <a:pt x="90043" y="1128649"/>
                    <a:pt x="0" y="1040892"/>
                    <a:pt x="0" y="932180"/>
                  </a:cubicBezTo>
                  <a:lnTo>
                    <a:pt x="0" y="196596"/>
                  </a:lnTo>
                  <a:lnTo>
                    <a:pt x="12700" y="196596"/>
                  </a:lnTo>
                  <a:lnTo>
                    <a:pt x="0" y="196596"/>
                  </a:lnTo>
                  <a:moveTo>
                    <a:pt x="25400" y="196596"/>
                  </a:moveTo>
                  <a:lnTo>
                    <a:pt x="25400" y="932180"/>
                  </a:lnTo>
                  <a:lnTo>
                    <a:pt x="12700" y="932180"/>
                  </a:lnTo>
                  <a:lnTo>
                    <a:pt x="25400" y="932180"/>
                  </a:lnTo>
                  <a:cubicBezTo>
                    <a:pt x="25400" y="1026414"/>
                    <a:pt x="103505" y="1103376"/>
                    <a:pt x="200533" y="1103376"/>
                  </a:cubicBezTo>
                  <a:lnTo>
                    <a:pt x="18112867" y="1103376"/>
                  </a:lnTo>
                  <a:cubicBezTo>
                    <a:pt x="18209895" y="1103376"/>
                    <a:pt x="18288000" y="1026541"/>
                    <a:pt x="18288000" y="932180"/>
                  </a:cubicBezTo>
                  <a:lnTo>
                    <a:pt x="18288000" y="196596"/>
                  </a:lnTo>
                  <a:cubicBezTo>
                    <a:pt x="18288000" y="102235"/>
                    <a:pt x="18209895" y="25400"/>
                    <a:pt x="18112867" y="25400"/>
                  </a:cubicBezTo>
                  <a:lnTo>
                    <a:pt x="200533" y="25400"/>
                  </a:lnTo>
                  <a:lnTo>
                    <a:pt x="200533" y="12700"/>
                  </a:lnTo>
                  <a:lnTo>
                    <a:pt x="200533" y="25400"/>
                  </a:lnTo>
                  <a:cubicBezTo>
                    <a:pt x="103505" y="25400"/>
                    <a:pt x="25400" y="102235"/>
                    <a:pt x="25400" y="196596"/>
                  </a:cubicBezTo>
                  <a:close/>
                </a:path>
              </a:pathLst>
            </a:custGeom>
            <a:solidFill>
              <a:srgbClr val="FFFFFF"/>
            </a:solidFill>
          </p:spPr>
        </p:sp>
      </p:grpSp>
      <p:sp>
        <p:nvSpPr>
          <p:cNvPr id="14" name="TextBox 14"/>
          <p:cNvSpPr txBox="1"/>
          <p:nvPr/>
        </p:nvSpPr>
        <p:spPr>
          <a:xfrm>
            <a:off x="2630174" y="5873320"/>
            <a:ext cx="13479000" cy="481203"/>
          </a:xfrm>
          <a:prstGeom prst="rect">
            <a:avLst/>
          </a:prstGeom>
        </p:spPr>
        <p:txBody>
          <a:bodyPr lIns="0" tIns="0" rIns="0" bIns="0" rtlCol="0" anchor="t">
            <a:spAutoFit/>
          </a:bodyPr>
          <a:lstStyle/>
          <a:p>
            <a:pPr algn="l">
              <a:lnSpc>
                <a:spcPts val="3726"/>
              </a:lnSpc>
            </a:pPr>
            <a:r>
              <a:rPr lang="de-DE" sz="3450" dirty="0">
                <a:solidFill>
                  <a:srgbClr val="FFFFFF"/>
                </a:solidFill>
                <a:latin typeface="Fira Sans Medium Bold"/>
              </a:rPr>
              <a:t>Die Aufgabe, etwas zu entwerfen, zu erstellen oder zu produzieren</a:t>
            </a:r>
          </a:p>
        </p:txBody>
      </p:sp>
      <p:sp>
        <p:nvSpPr>
          <p:cNvPr id="15" name="TextBox 15"/>
          <p:cNvSpPr txBox="1"/>
          <p:nvPr/>
        </p:nvSpPr>
        <p:spPr>
          <a:xfrm>
            <a:off x="2571559" y="6696959"/>
            <a:ext cx="13271627" cy="1859483"/>
          </a:xfrm>
          <a:prstGeom prst="rect">
            <a:avLst/>
          </a:prstGeom>
        </p:spPr>
        <p:txBody>
          <a:bodyPr lIns="0" tIns="0" rIns="0" bIns="0" rtlCol="0" anchor="t">
            <a:spAutoFit/>
          </a:bodyPr>
          <a:lstStyle/>
          <a:p>
            <a:pPr marL="782954" lvl="2" indent="-457200" algn="l">
              <a:lnSpc>
                <a:spcPts val="2916"/>
              </a:lnSpc>
              <a:buFont typeface="Arial" panose="020B0604020202020204" pitchFamily="34" charset="0"/>
              <a:buChar char="•"/>
            </a:pPr>
            <a:r>
              <a:rPr lang="de-DE" sz="2700" dirty="0">
                <a:solidFill>
                  <a:srgbClr val="043296"/>
                </a:solidFill>
                <a:latin typeface="Fira Sans Medium"/>
              </a:rPr>
              <a:t>Wie können wir ein Wandgemälde gestalten, das die Vergangenheit und die Gegenwart unserer Gemeinschaft darstellt?</a:t>
            </a:r>
          </a:p>
          <a:p>
            <a:pPr marL="782954" lvl="2" indent="-457200" algn="l">
              <a:lnSpc>
                <a:spcPts val="2916"/>
              </a:lnSpc>
              <a:buFont typeface="Arial" panose="020B0604020202020204" pitchFamily="34" charset="0"/>
              <a:buChar char="•"/>
            </a:pPr>
            <a:r>
              <a:rPr lang="de-DE" sz="2700" dirty="0">
                <a:solidFill>
                  <a:srgbClr val="043296"/>
                </a:solidFill>
                <a:latin typeface="Fira Sans Medium"/>
              </a:rPr>
              <a:t>Wie können wir eine Website gestalten, um unsere Gedichte mit der Welt </a:t>
            </a:r>
            <a:br>
              <a:rPr lang="de-DE" sz="2700" dirty="0">
                <a:solidFill>
                  <a:srgbClr val="043296"/>
                </a:solidFill>
                <a:latin typeface="Fira Sans Medium"/>
              </a:rPr>
            </a:br>
            <a:r>
              <a:rPr lang="de-DE" sz="2700" dirty="0">
                <a:solidFill>
                  <a:srgbClr val="043296"/>
                </a:solidFill>
                <a:latin typeface="Fira Sans Medium"/>
              </a:rPr>
              <a:t>zu teilen?</a:t>
            </a:r>
          </a:p>
          <a:p>
            <a:pPr marL="782954" lvl="2" indent="-457200" algn="l">
              <a:lnSpc>
                <a:spcPts val="2916"/>
              </a:lnSpc>
              <a:buFont typeface="Arial" panose="020B0604020202020204" pitchFamily="34" charset="0"/>
              <a:buChar char="•"/>
            </a:pPr>
            <a:r>
              <a:rPr lang="de-DE" sz="2700" dirty="0">
                <a:solidFill>
                  <a:srgbClr val="043296"/>
                </a:solidFill>
                <a:latin typeface="Fira Sans Medium"/>
              </a:rPr>
              <a:t>Wie können wir einen erfolgreichen Buchclub an unserer Schule leiten?</a:t>
            </a:r>
          </a:p>
        </p:txBody>
      </p:sp>
      <p:pic>
        <p:nvPicPr>
          <p:cNvPr id="16" name="Immagine 15" descr="Immagine che contiene testo, grafica vettoriale, clipart">
            <a:extLst>
              <a:ext uri="{FF2B5EF4-FFF2-40B4-BE49-F238E27FC236}">
                <a16:creationId xmlns:a16="http://schemas.microsoft.com/office/drawing/2014/main" id="{BAC6CAB7-F346-701C-54D3-FD29D1457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17" name="Immagine 16" descr="Immagine che contiene testo">
            <a:extLst>
              <a:ext uri="{FF2B5EF4-FFF2-40B4-BE49-F238E27FC236}">
                <a16:creationId xmlns:a16="http://schemas.microsoft.com/office/drawing/2014/main" id="{EAB3EFAB-AF56-60B8-6DCE-6163F4B959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6317" b="1631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66"/>
            <a:ext cx="16924915" cy="77113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841587" y="1572393"/>
            <a:ext cx="11013291" cy="1538678"/>
          </a:xfrm>
          <a:prstGeom prst="rect">
            <a:avLst/>
          </a:prstGeom>
        </p:spPr>
      </p:pic>
      <p:sp>
        <p:nvSpPr>
          <p:cNvPr id="7" name="TextBox 7"/>
          <p:cNvSpPr txBox="1"/>
          <p:nvPr/>
        </p:nvSpPr>
        <p:spPr>
          <a:xfrm>
            <a:off x="13046576" y="1678154"/>
            <a:ext cx="9118982" cy="1193806"/>
          </a:xfrm>
          <a:prstGeom prst="rect">
            <a:avLst/>
          </a:prstGeom>
        </p:spPr>
        <p:txBody>
          <a:bodyPr lIns="0" tIns="0" rIns="0" bIns="0" rtlCol="0" anchor="t">
            <a:spAutoFit/>
          </a:bodyPr>
          <a:lstStyle/>
          <a:p>
            <a:pPr algn="l">
              <a:lnSpc>
                <a:spcPts val="9799"/>
              </a:lnSpc>
            </a:pPr>
            <a:r>
              <a:rPr lang="en-US" sz="6999" dirty="0">
                <a:solidFill>
                  <a:srgbClr val="FFFFFF"/>
                </a:solidFill>
                <a:latin typeface="Fira Sans Medium"/>
              </a:rPr>
              <a:t>Aufgabe</a:t>
            </a:r>
          </a:p>
        </p:txBody>
      </p:sp>
      <p:sp>
        <p:nvSpPr>
          <p:cNvPr id="8" name="TextBox 8"/>
          <p:cNvSpPr txBox="1"/>
          <p:nvPr/>
        </p:nvSpPr>
        <p:spPr>
          <a:xfrm>
            <a:off x="8244910" y="3509781"/>
            <a:ext cx="8748413" cy="3480435"/>
          </a:xfrm>
          <a:prstGeom prst="rect">
            <a:avLst/>
          </a:prstGeom>
        </p:spPr>
        <p:txBody>
          <a:bodyPr lIns="0" tIns="0" rIns="0" bIns="0" rtlCol="0" anchor="t">
            <a:spAutoFit/>
          </a:bodyPr>
          <a:lstStyle/>
          <a:p>
            <a:pPr>
              <a:lnSpc>
                <a:spcPts val="4619"/>
              </a:lnSpc>
            </a:pPr>
            <a:r>
              <a:rPr lang="de-DE" sz="3499" dirty="0">
                <a:solidFill>
                  <a:srgbClr val="043296"/>
                </a:solidFill>
                <a:latin typeface="Fira Sans Medium"/>
              </a:rPr>
              <a:t>Schreiben Sie Ihre eigene Leitfrage:</a:t>
            </a:r>
          </a:p>
          <a:p>
            <a:pPr marL="457200" indent="-457200">
              <a:lnSpc>
                <a:spcPts val="4619"/>
              </a:lnSpc>
              <a:buFont typeface="Arial" panose="020B0604020202020204" pitchFamily="34" charset="0"/>
              <a:buChar char="•"/>
            </a:pPr>
            <a:r>
              <a:rPr lang="de-DE" sz="3499" dirty="0">
                <a:solidFill>
                  <a:srgbClr val="043296"/>
                </a:solidFill>
                <a:latin typeface="Fira Sans Medium"/>
              </a:rPr>
              <a:t>Wählen Sie eine der vorgeschlagenen Leitfragen</a:t>
            </a:r>
          </a:p>
          <a:p>
            <a:pPr marL="457200" indent="-457200">
              <a:lnSpc>
                <a:spcPts val="4619"/>
              </a:lnSpc>
              <a:buFont typeface="Arial" panose="020B0604020202020204" pitchFamily="34" charset="0"/>
              <a:buChar char="•"/>
            </a:pPr>
            <a:r>
              <a:rPr lang="de-DE" sz="3499" dirty="0">
                <a:solidFill>
                  <a:srgbClr val="043296"/>
                </a:solidFill>
                <a:latin typeface="Fira Sans Medium"/>
              </a:rPr>
              <a:t>Formulieren Sie Ihre eigene Leitfrage anhand des Beispiels</a:t>
            </a:r>
          </a:p>
          <a:p>
            <a:pPr marL="457200" indent="-457200">
              <a:lnSpc>
                <a:spcPts val="4619"/>
              </a:lnSpc>
              <a:buFont typeface="Arial" panose="020B0604020202020204" pitchFamily="34" charset="0"/>
              <a:buChar char="•"/>
            </a:pPr>
            <a:r>
              <a:rPr lang="de-DE" sz="3499" dirty="0">
                <a:solidFill>
                  <a:srgbClr val="043296"/>
                </a:solidFill>
                <a:latin typeface="Fira Sans Medium"/>
              </a:rPr>
              <a:t>Berücksichtigen Sie Ihr Fachgebiet</a:t>
            </a:r>
          </a:p>
        </p:txBody>
      </p:sp>
      <p:pic>
        <p:nvPicPr>
          <p:cNvPr id="10" name="Immagine 9" descr="Immagine che contiene testo">
            <a:extLst>
              <a:ext uri="{FF2B5EF4-FFF2-40B4-BE49-F238E27FC236}">
                <a16:creationId xmlns:a16="http://schemas.microsoft.com/office/drawing/2014/main" id="{4273D562-9462-744C-7BF2-36965CAC7F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12" name="Immagine 11">
            <a:extLst>
              <a:ext uri="{FF2B5EF4-FFF2-40B4-BE49-F238E27FC236}">
                <a16:creationId xmlns:a16="http://schemas.microsoft.com/office/drawing/2014/main" id="{63FBEF26-B1E2-40EB-7516-8F5CA80B59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21080" y="5401066"/>
            <a:ext cx="4597542" cy="41148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21080" y="2691657"/>
            <a:ext cx="4952166" cy="4114800"/>
          </a:xfrm>
          <a:prstGeom prst="rect">
            <a:avLst/>
          </a:prstGeom>
        </p:spPr>
      </p:pic>
      <p:sp>
        <p:nvSpPr>
          <p:cNvPr id="7" name="TextBox 7"/>
          <p:cNvSpPr txBox="1"/>
          <p:nvPr/>
        </p:nvSpPr>
        <p:spPr>
          <a:xfrm>
            <a:off x="8186824" y="3725548"/>
            <a:ext cx="7900777" cy="3072131"/>
          </a:xfrm>
          <a:prstGeom prst="rect">
            <a:avLst/>
          </a:prstGeom>
        </p:spPr>
        <p:txBody>
          <a:bodyPr lIns="0" tIns="0" rIns="0" bIns="0" rtlCol="0" anchor="t">
            <a:spAutoFit/>
          </a:bodyPr>
          <a:lstStyle/>
          <a:p>
            <a:pPr algn="l">
              <a:lnSpc>
                <a:spcPts val="12319"/>
              </a:lnSpc>
            </a:pPr>
            <a:r>
              <a:rPr lang="en-US" sz="8799" dirty="0">
                <a:solidFill>
                  <a:srgbClr val="1836B2"/>
                </a:solidFill>
                <a:latin typeface="Fira Sans Medium Bold"/>
              </a:rPr>
              <a:t>PBL: Die Lego challenge!</a:t>
            </a:r>
          </a:p>
        </p:txBody>
      </p:sp>
      <p:pic>
        <p:nvPicPr>
          <p:cNvPr id="8" name="Immagine 7" descr="Immagine che contiene testo, grafica vettoriale, clipart">
            <a:extLst>
              <a:ext uri="{FF2B5EF4-FFF2-40B4-BE49-F238E27FC236}">
                <a16:creationId xmlns:a16="http://schemas.microsoft.com/office/drawing/2014/main" id="{EC4A7206-16A4-3576-7D0B-430A84C5A4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9C3024FB-D2CC-1C35-D38B-E6C2DFBBD4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9414" y="1028700"/>
            <a:ext cx="4651453" cy="4372366"/>
          </a:xfrm>
          <a:prstGeom prst="rect">
            <a:avLst/>
          </a:prstGeom>
        </p:spPr>
      </p:pic>
      <p:sp>
        <p:nvSpPr>
          <p:cNvPr id="6" name="TextBox 6"/>
          <p:cNvSpPr txBox="1"/>
          <p:nvPr/>
        </p:nvSpPr>
        <p:spPr>
          <a:xfrm>
            <a:off x="3092260" y="5454173"/>
            <a:ext cx="11585761" cy="2760797"/>
          </a:xfrm>
          <a:prstGeom prst="rect">
            <a:avLst/>
          </a:prstGeom>
        </p:spPr>
        <p:txBody>
          <a:bodyPr lIns="0" tIns="0" rIns="0" bIns="0" rtlCol="0" anchor="t">
            <a:spAutoFit/>
          </a:bodyPr>
          <a:lstStyle/>
          <a:p>
            <a:pPr algn="ctr">
              <a:lnSpc>
                <a:spcPts val="10885"/>
              </a:lnSpc>
            </a:pPr>
            <a:r>
              <a:rPr lang="en-US" sz="9071" spc="-9" dirty="0">
                <a:solidFill>
                  <a:srgbClr val="043296"/>
                </a:solidFill>
                <a:latin typeface="Fira Sans Medium"/>
              </a:rPr>
              <a:t>STEAM und </a:t>
            </a:r>
          </a:p>
          <a:p>
            <a:pPr algn="ctr">
              <a:lnSpc>
                <a:spcPts val="10885"/>
              </a:lnSpc>
              <a:spcBef>
                <a:spcPct val="0"/>
              </a:spcBef>
            </a:pPr>
            <a:r>
              <a:rPr lang="en-US" sz="9071" spc="-9" dirty="0">
                <a:solidFill>
                  <a:srgbClr val="043296"/>
                </a:solidFill>
                <a:latin typeface="Fira Sans Medium"/>
              </a:rPr>
              <a:t>Design Thinking</a:t>
            </a:r>
          </a:p>
        </p:txBody>
      </p:sp>
      <p:pic>
        <p:nvPicPr>
          <p:cNvPr id="7" name="Immagine 6" descr="Immagine che contiene testo, grafica vettoriale, clipart">
            <a:extLst>
              <a:ext uri="{FF2B5EF4-FFF2-40B4-BE49-F238E27FC236}">
                <a16:creationId xmlns:a16="http://schemas.microsoft.com/office/drawing/2014/main" id="{5BC40BC0-65E6-B2EC-8594-A95B5AFE6D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0353B786-34EA-4FC5-084C-8DFE235F59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sp>
        <p:nvSpPr>
          <p:cNvPr id="5" name="TextBox 5"/>
          <p:cNvSpPr txBox="1"/>
          <p:nvPr/>
        </p:nvSpPr>
        <p:spPr>
          <a:xfrm>
            <a:off x="2148215" y="5133975"/>
            <a:ext cx="14312749" cy="3286125"/>
          </a:xfrm>
          <a:prstGeom prst="rect">
            <a:avLst/>
          </a:prstGeom>
        </p:spPr>
        <p:txBody>
          <a:bodyPr lIns="0" tIns="0" rIns="0" bIns="0" rtlCol="0" anchor="t">
            <a:spAutoFit/>
          </a:bodyPr>
          <a:lstStyle/>
          <a:p>
            <a:pPr marL="647700" lvl="1" indent="-323850">
              <a:lnSpc>
                <a:spcPts val="3600"/>
              </a:lnSpc>
              <a:buFont typeface="Arial"/>
              <a:buChar char="•"/>
            </a:pPr>
            <a:r>
              <a:rPr lang="de-DE" sz="3000" spc="-3" dirty="0">
                <a:solidFill>
                  <a:srgbClr val="043296"/>
                </a:solidFill>
                <a:latin typeface="Fira Sans Medium"/>
              </a:rPr>
              <a:t>Design </a:t>
            </a:r>
            <a:r>
              <a:rPr lang="de-DE" sz="3000" spc="-3" dirty="0" err="1">
                <a:solidFill>
                  <a:srgbClr val="043296"/>
                </a:solidFill>
                <a:latin typeface="Fira Sans Medium"/>
              </a:rPr>
              <a:t>Thinking</a:t>
            </a:r>
            <a:r>
              <a:rPr lang="de-DE" sz="3000" spc="-3" dirty="0">
                <a:solidFill>
                  <a:srgbClr val="043296"/>
                </a:solidFill>
                <a:latin typeface="Fira Sans Medium"/>
              </a:rPr>
              <a:t> ist eine Design-Methode, die einen designbasierten Ansatz zur Lösung von Problemen bietet.</a:t>
            </a:r>
          </a:p>
          <a:p>
            <a:pPr marL="647700" lvl="1" indent="-323850">
              <a:lnSpc>
                <a:spcPts val="3600"/>
              </a:lnSpc>
              <a:buFont typeface="Arial"/>
              <a:buChar char="•"/>
            </a:pPr>
            <a:r>
              <a:rPr lang="de-DE" sz="3000" spc="-3" dirty="0">
                <a:solidFill>
                  <a:srgbClr val="043296"/>
                </a:solidFill>
                <a:latin typeface="Fira Sans Medium"/>
              </a:rPr>
              <a:t>Design </a:t>
            </a:r>
            <a:r>
              <a:rPr lang="de-DE" sz="3000" spc="-3" dirty="0" err="1">
                <a:solidFill>
                  <a:srgbClr val="043296"/>
                </a:solidFill>
                <a:latin typeface="Fira Sans Medium"/>
              </a:rPr>
              <a:t>Thinking</a:t>
            </a:r>
            <a:r>
              <a:rPr lang="de-DE" sz="3000" spc="-3" dirty="0">
                <a:solidFill>
                  <a:srgbClr val="043296"/>
                </a:solidFill>
                <a:latin typeface="Fira Sans Medium"/>
              </a:rPr>
              <a:t> ist ein wirkungsvoller Ansatz, um Schüler zu kritischem und kreativem Denken anzuregen.</a:t>
            </a:r>
          </a:p>
          <a:p>
            <a:pPr marL="647700" lvl="1" indent="-323850">
              <a:lnSpc>
                <a:spcPts val="3600"/>
              </a:lnSpc>
              <a:buFont typeface="Arial"/>
              <a:buChar char="•"/>
            </a:pPr>
            <a:r>
              <a:rPr lang="de-DE" sz="3000" spc="-3" dirty="0">
                <a:solidFill>
                  <a:srgbClr val="043296"/>
                </a:solidFill>
                <a:latin typeface="Fira Sans Medium"/>
              </a:rPr>
              <a:t>Mithilfe eines strukturierten Rahmens identifizieren die Schüler Herausforderungen, sammeln Informationen, entwickeln potenzielle Lösungen, verfeinern Ideen und testen Lösungen. </a:t>
            </a:r>
            <a:endParaRPr lang="en-US" sz="3000" spc="-3" dirty="0">
              <a:solidFill>
                <a:srgbClr val="043296"/>
              </a:solidFill>
              <a:latin typeface="Fira Sans Medium"/>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83803" y="1878063"/>
            <a:ext cx="2079512" cy="2587628"/>
          </a:xfrm>
          <a:prstGeom prst="rect">
            <a:avLst/>
          </a:prstGeom>
        </p:spPr>
      </p:pic>
      <p:sp>
        <p:nvSpPr>
          <p:cNvPr id="7" name="TextBox 7"/>
          <p:cNvSpPr txBox="1"/>
          <p:nvPr/>
        </p:nvSpPr>
        <p:spPr>
          <a:xfrm>
            <a:off x="7274709" y="1289542"/>
            <a:ext cx="10386619" cy="1193806"/>
          </a:xfrm>
          <a:prstGeom prst="rect">
            <a:avLst/>
          </a:prstGeom>
        </p:spPr>
        <p:txBody>
          <a:bodyPr lIns="0" tIns="0" rIns="0" bIns="0" rtlCol="0" anchor="t">
            <a:spAutoFit/>
          </a:bodyPr>
          <a:lstStyle/>
          <a:p>
            <a:pPr algn="l">
              <a:lnSpc>
                <a:spcPts val="9799"/>
              </a:lnSpc>
            </a:pPr>
            <a:r>
              <a:rPr lang="en-US" sz="6999" dirty="0">
                <a:solidFill>
                  <a:srgbClr val="FFFFFF"/>
                </a:solidFill>
                <a:latin typeface="Fira Sans Medium"/>
              </a:rPr>
              <a:t>Design Thinking-</a:t>
            </a:r>
            <a:r>
              <a:rPr lang="en-US" sz="6999" dirty="0" err="1">
                <a:solidFill>
                  <a:srgbClr val="FFFFFF"/>
                </a:solidFill>
                <a:latin typeface="Fira Sans Medium"/>
              </a:rPr>
              <a:t>Prozess</a:t>
            </a:r>
            <a:endParaRPr lang="en-US" sz="6999" dirty="0">
              <a:solidFill>
                <a:srgbClr val="FFFFFF"/>
              </a:solidFill>
              <a:latin typeface="Fira Sans Medium"/>
            </a:endParaRPr>
          </a:p>
        </p:txBody>
      </p:sp>
      <p:pic>
        <p:nvPicPr>
          <p:cNvPr id="8" name="Immagine 7" descr="Immagine che contiene testo, grafica vettoriale, clipart">
            <a:extLst>
              <a:ext uri="{FF2B5EF4-FFF2-40B4-BE49-F238E27FC236}">
                <a16:creationId xmlns:a16="http://schemas.microsoft.com/office/drawing/2014/main" id="{952DCAEF-6DFF-91A3-6747-9449D6F689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DE0C5A54-64EF-CA37-F4A5-23AC36BC05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84418" y="1025576"/>
            <a:ext cx="12203582" cy="1704975"/>
          </a:xfrm>
          <a:prstGeom prst="rect">
            <a:avLst/>
          </a:prstGeom>
        </p:spPr>
      </p:pic>
      <p:sp>
        <p:nvSpPr>
          <p:cNvPr id="5" name="TextBox 5"/>
          <p:cNvSpPr txBox="1"/>
          <p:nvPr/>
        </p:nvSpPr>
        <p:spPr>
          <a:xfrm>
            <a:off x="7274709" y="1289542"/>
            <a:ext cx="9489291" cy="1180388"/>
          </a:xfrm>
          <a:prstGeom prst="rect">
            <a:avLst/>
          </a:prstGeom>
        </p:spPr>
        <p:txBody>
          <a:bodyPr wrap="square" lIns="0" tIns="0" rIns="0" bIns="0" rtlCol="0" anchor="t">
            <a:spAutoFit/>
          </a:bodyPr>
          <a:lstStyle/>
          <a:p>
            <a:pPr algn="l">
              <a:lnSpc>
                <a:spcPts val="9799"/>
              </a:lnSpc>
            </a:pPr>
            <a:r>
              <a:rPr lang="en-US" sz="6999" dirty="0">
                <a:solidFill>
                  <a:srgbClr val="FFFFFF"/>
                </a:solidFill>
                <a:latin typeface="Fira Sans Medium"/>
              </a:rPr>
              <a:t>Design Thinking: Video</a:t>
            </a:r>
          </a:p>
        </p:txBody>
      </p:sp>
      <p:pic>
        <p:nvPicPr>
          <p:cNvPr id="6" name="Picture 6"/>
          <p:cNvPicPr>
            <a:picLocks noChangeAspect="1"/>
          </p:cNvPicPr>
          <p:nvPr>
            <a:videoFile r:link="rId1"/>
          </p:nvPr>
        </p:nvPicPr>
        <p:blipFill>
          <a:blip r:embed="rId5"/>
          <a:stretch>
            <a:fillRect/>
          </a:stretch>
        </p:blipFill>
        <p:spPr>
          <a:xfrm>
            <a:off x="3657600" y="3086101"/>
            <a:ext cx="10972800" cy="6172199"/>
          </a:xfrm>
          <a:prstGeom prst="rect">
            <a:avLst/>
          </a:prstGeom>
        </p:spPr>
      </p:pic>
      <p:pic>
        <p:nvPicPr>
          <p:cNvPr id="7" name="Immagine 6" descr="Immagine che contiene testo, grafica vettoriale, clipart">
            <a:extLst>
              <a:ext uri="{FF2B5EF4-FFF2-40B4-BE49-F238E27FC236}">
                <a16:creationId xmlns:a16="http://schemas.microsoft.com/office/drawing/2014/main" id="{B11E7697-6426-33DF-3269-80750324D8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F213E4AA-6044-A16A-D3C7-F45BCFEA9C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75"/>
            <a:ext cx="16924915" cy="771125"/>
          </a:xfrm>
          <a:prstGeom prst="rect">
            <a:avLst/>
          </a:prstGeom>
        </p:spPr>
      </p:pic>
      <p:sp>
        <p:nvSpPr>
          <p:cNvPr id="3" name="TextBox 3"/>
          <p:cNvSpPr txBox="1"/>
          <p:nvPr/>
        </p:nvSpPr>
        <p:spPr>
          <a:xfrm>
            <a:off x="5940445" y="2552700"/>
            <a:ext cx="11280755" cy="4673780"/>
          </a:xfrm>
          <a:prstGeom prst="rect">
            <a:avLst/>
          </a:prstGeom>
        </p:spPr>
        <p:txBody>
          <a:bodyPr wrap="square" lIns="0" tIns="0" rIns="0" bIns="0" rtlCol="0" anchor="t">
            <a:spAutoFit/>
          </a:bodyPr>
          <a:lstStyle/>
          <a:p>
            <a:pPr algn="l">
              <a:lnSpc>
                <a:spcPts val="12391"/>
              </a:lnSpc>
            </a:pPr>
            <a:r>
              <a:rPr lang="de-DE" sz="8851" dirty="0">
                <a:solidFill>
                  <a:srgbClr val="1836B2"/>
                </a:solidFill>
                <a:latin typeface="Fira Sans Medium Bold"/>
              </a:rPr>
              <a:t>Wie können wir STEAM im Unterricht einführen?</a:t>
            </a:r>
          </a:p>
        </p:txBody>
      </p:sp>
      <p:pic>
        <p:nvPicPr>
          <p:cNvPr id="4" name="Picture 4"/>
          <p:cNvPicPr>
            <a:picLocks noChangeAspect="1"/>
          </p:cNvPicPr>
          <p:nvPr/>
        </p:nvPicPr>
        <p:blipFill>
          <a:blip r:embed="rId4"/>
          <a:srcRect t="3703" b="15884"/>
          <a:stretch>
            <a:fillRect/>
          </a:stretch>
        </p:blipFill>
        <p:spPr>
          <a:xfrm>
            <a:off x="-1850069" y="1247011"/>
            <a:ext cx="7996568" cy="6944579"/>
          </a:xfrm>
          <a:prstGeom prst="rect">
            <a:avLst/>
          </a:prstGeom>
        </p:spPr>
      </p:pic>
      <p:pic>
        <p:nvPicPr>
          <p:cNvPr id="7" name="Immagine 6" descr="Immagine che contiene testo, grafica vettoriale, clipart">
            <a:extLst>
              <a:ext uri="{FF2B5EF4-FFF2-40B4-BE49-F238E27FC236}">
                <a16:creationId xmlns:a16="http://schemas.microsoft.com/office/drawing/2014/main" id="{B1E61D1B-E339-DCB1-C119-F73B29897C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3C55E9A2-1EA4-E8AF-5608-0E8CDA9839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grpSp>
        <p:nvGrpSpPr>
          <p:cNvPr id="5" name="Group 5"/>
          <p:cNvGrpSpPr/>
          <p:nvPr/>
        </p:nvGrpSpPr>
        <p:grpSpPr>
          <a:xfrm>
            <a:off x="9934302" y="4859928"/>
            <a:ext cx="7324998" cy="3370416"/>
            <a:chOff x="0" y="0"/>
            <a:chExt cx="1929217" cy="887682"/>
          </a:xfrm>
        </p:grpSpPr>
        <p:sp>
          <p:nvSpPr>
            <p:cNvPr id="6" name="Freeform 6"/>
            <p:cNvSpPr/>
            <p:nvPr/>
          </p:nvSpPr>
          <p:spPr>
            <a:xfrm>
              <a:off x="0" y="0"/>
              <a:ext cx="1929218" cy="887682"/>
            </a:xfrm>
            <a:custGeom>
              <a:avLst/>
              <a:gdLst/>
              <a:ahLst/>
              <a:cxnLst/>
              <a:rect l="l" t="t" r="r" b="b"/>
              <a:pathLst>
                <a:path w="1929218" h="887682">
                  <a:moveTo>
                    <a:pt x="0" y="0"/>
                  </a:moveTo>
                  <a:lnTo>
                    <a:pt x="1929218" y="0"/>
                  </a:lnTo>
                  <a:lnTo>
                    <a:pt x="1929218" y="887682"/>
                  </a:lnTo>
                  <a:lnTo>
                    <a:pt x="0" y="887682"/>
                  </a:lnTo>
                  <a:close/>
                </a:path>
              </a:pathLst>
            </a:custGeom>
            <a:solidFill>
              <a:srgbClr val="A066CB"/>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sp>
        <p:nvSpPr>
          <p:cNvPr id="8" name="TextBox 8"/>
          <p:cNvSpPr txBox="1"/>
          <p:nvPr/>
        </p:nvSpPr>
        <p:spPr>
          <a:xfrm>
            <a:off x="7274709" y="1289542"/>
            <a:ext cx="10490007" cy="1193806"/>
          </a:xfrm>
          <a:prstGeom prst="rect">
            <a:avLst/>
          </a:prstGeom>
        </p:spPr>
        <p:txBody>
          <a:bodyPr lIns="0" tIns="0" rIns="0" bIns="0" rtlCol="0" anchor="t">
            <a:spAutoFit/>
          </a:bodyPr>
          <a:lstStyle/>
          <a:p>
            <a:pPr algn="l">
              <a:lnSpc>
                <a:spcPts val="9799"/>
              </a:lnSpc>
            </a:pPr>
            <a:r>
              <a:rPr lang="en-US" sz="6999">
                <a:solidFill>
                  <a:srgbClr val="FFFFFF"/>
                </a:solidFill>
                <a:latin typeface="Fira Sans Medium"/>
              </a:rPr>
              <a:t>Design Thinking &amp; STEAM</a:t>
            </a:r>
          </a:p>
        </p:txBody>
      </p:sp>
      <p:grpSp>
        <p:nvGrpSpPr>
          <p:cNvPr id="9" name="Group 9"/>
          <p:cNvGrpSpPr/>
          <p:nvPr/>
        </p:nvGrpSpPr>
        <p:grpSpPr>
          <a:xfrm>
            <a:off x="9533863" y="5554002"/>
            <a:ext cx="7145148" cy="3057113"/>
            <a:chOff x="0" y="0"/>
            <a:chExt cx="9526865" cy="4076151"/>
          </a:xfrm>
        </p:grpSpPr>
        <p:grpSp>
          <p:nvGrpSpPr>
            <p:cNvPr id="10" name="Group 10"/>
            <p:cNvGrpSpPr/>
            <p:nvPr/>
          </p:nvGrpSpPr>
          <p:grpSpPr>
            <a:xfrm>
              <a:off x="0" y="0"/>
              <a:ext cx="9526865" cy="4076151"/>
              <a:chOff x="0" y="0"/>
              <a:chExt cx="1881850" cy="805166"/>
            </a:xfrm>
          </p:grpSpPr>
          <p:sp>
            <p:nvSpPr>
              <p:cNvPr id="11" name="Freeform 11"/>
              <p:cNvSpPr/>
              <p:nvPr/>
            </p:nvSpPr>
            <p:spPr>
              <a:xfrm>
                <a:off x="0" y="0"/>
                <a:ext cx="1881850" cy="805166"/>
              </a:xfrm>
              <a:custGeom>
                <a:avLst/>
                <a:gdLst/>
                <a:ahLst/>
                <a:cxnLst/>
                <a:rect l="l" t="t" r="r" b="b"/>
                <a:pathLst>
                  <a:path w="1881850" h="805166">
                    <a:moveTo>
                      <a:pt x="0" y="0"/>
                    </a:moveTo>
                    <a:lnTo>
                      <a:pt x="1881850" y="0"/>
                    </a:lnTo>
                    <a:lnTo>
                      <a:pt x="1881850" y="805166"/>
                    </a:lnTo>
                    <a:lnTo>
                      <a:pt x="0" y="805166"/>
                    </a:lnTo>
                    <a:close/>
                  </a:path>
                </a:pathLst>
              </a:custGeom>
              <a:solidFill>
                <a:srgbClr val="EFE2F8"/>
              </a:solidFill>
            </p:spPr>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sp>
          <p:nvSpPr>
            <p:cNvPr id="13" name="TextBox 13"/>
            <p:cNvSpPr txBox="1"/>
            <p:nvPr/>
          </p:nvSpPr>
          <p:spPr>
            <a:xfrm>
              <a:off x="300953" y="231861"/>
              <a:ext cx="8924958" cy="3547126"/>
            </a:xfrm>
            <a:prstGeom prst="rect">
              <a:avLst/>
            </a:prstGeom>
          </p:spPr>
          <p:txBody>
            <a:bodyPr lIns="0" tIns="0" rIns="0" bIns="0" rtlCol="0" anchor="t">
              <a:spAutoFit/>
            </a:bodyPr>
            <a:lstStyle/>
            <a:p>
              <a:pPr algn="just">
                <a:lnSpc>
                  <a:spcPts val="4155"/>
                </a:lnSpc>
                <a:spcBef>
                  <a:spcPct val="0"/>
                </a:spcBef>
              </a:pPr>
              <a:r>
                <a:rPr lang="de-DE" sz="3000" dirty="0">
                  <a:solidFill>
                    <a:srgbClr val="043296"/>
                  </a:solidFill>
                  <a:latin typeface="Fira Sans Medium"/>
                </a:rPr>
                <a:t>Design-</a:t>
              </a:r>
              <a:r>
                <a:rPr lang="de-DE" sz="3000" dirty="0" err="1">
                  <a:solidFill>
                    <a:srgbClr val="043296"/>
                  </a:solidFill>
                  <a:latin typeface="Fira Sans Medium"/>
                </a:rPr>
                <a:t>Thinking</a:t>
              </a:r>
              <a:r>
                <a:rPr lang="de-DE" sz="3000" dirty="0">
                  <a:solidFill>
                    <a:srgbClr val="043296"/>
                  </a:solidFill>
                  <a:latin typeface="Fira Sans Medium"/>
                </a:rPr>
                <a:t>-Prozesse verbinden reale Problemlösungen mit dem Unterricht. STEAM stellt eine Verbindung zwischen Inhalten und realen Problemen her.</a:t>
              </a:r>
            </a:p>
          </p:txBody>
        </p:sp>
      </p:grpSp>
      <p:grpSp>
        <p:nvGrpSpPr>
          <p:cNvPr id="14" name="Group 14"/>
          <p:cNvGrpSpPr/>
          <p:nvPr/>
        </p:nvGrpSpPr>
        <p:grpSpPr>
          <a:xfrm>
            <a:off x="1028700" y="4859928"/>
            <a:ext cx="6905350" cy="3431852"/>
            <a:chOff x="0" y="0"/>
            <a:chExt cx="1818693" cy="903862"/>
          </a:xfrm>
        </p:grpSpPr>
        <p:sp>
          <p:nvSpPr>
            <p:cNvPr id="15" name="Freeform 15"/>
            <p:cNvSpPr/>
            <p:nvPr/>
          </p:nvSpPr>
          <p:spPr>
            <a:xfrm>
              <a:off x="0" y="0"/>
              <a:ext cx="1818693" cy="903862"/>
            </a:xfrm>
            <a:custGeom>
              <a:avLst/>
              <a:gdLst/>
              <a:ahLst/>
              <a:cxnLst/>
              <a:rect l="l" t="t" r="r" b="b"/>
              <a:pathLst>
                <a:path w="1818693" h="903862">
                  <a:moveTo>
                    <a:pt x="0" y="0"/>
                  </a:moveTo>
                  <a:lnTo>
                    <a:pt x="1818693" y="0"/>
                  </a:lnTo>
                  <a:lnTo>
                    <a:pt x="1818693" y="903862"/>
                  </a:lnTo>
                  <a:lnTo>
                    <a:pt x="0" y="903862"/>
                  </a:lnTo>
                  <a:close/>
                </a:path>
              </a:pathLst>
            </a:custGeom>
            <a:solidFill>
              <a:srgbClr val="A066CB"/>
            </a:solidFill>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grpSp>
        <p:nvGrpSpPr>
          <p:cNvPr id="17" name="Group 17"/>
          <p:cNvGrpSpPr/>
          <p:nvPr/>
        </p:nvGrpSpPr>
        <p:grpSpPr>
          <a:xfrm>
            <a:off x="1848626" y="5554002"/>
            <a:ext cx="7145148" cy="3057113"/>
            <a:chOff x="0" y="0"/>
            <a:chExt cx="1881850" cy="805166"/>
          </a:xfrm>
        </p:grpSpPr>
        <p:sp>
          <p:nvSpPr>
            <p:cNvPr id="18" name="Freeform 18"/>
            <p:cNvSpPr/>
            <p:nvPr/>
          </p:nvSpPr>
          <p:spPr>
            <a:xfrm>
              <a:off x="0" y="0"/>
              <a:ext cx="1881850" cy="805166"/>
            </a:xfrm>
            <a:custGeom>
              <a:avLst/>
              <a:gdLst/>
              <a:ahLst/>
              <a:cxnLst/>
              <a:rect l="l" t="t" r="r" b="b"/>
              <a:pathLst>
                <a:path w="1881850" h="805166">
                  <a:moveTo>
                    <a:pt x="0" y="0"/>
                  </a:moveTo>
                  <a:lnTo>
                    <a:pt x="1881850" y="0"/>
                  </a:lnTo>
                  <a:lnTo>
                    <a:pt x="1881850" y="805166"/>
                  </a:lnTo>
                  <a:lnTo>
                    <a:pt x="0" y="805166"/>
                  </a:lnTo>
                  <a:close/>
                </a:path>
              </a:pathLst>
            </a:custGeom>
            <a:solidFill>
              <a:srgbClr val="EFE2F8"/>
            </a:solidFill>
          </p:spPr>
        </p:sp>
        <p:sp>
          <p:nvSpPr>
            <p:cNvPr id="19" name="TextBox 19"/>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sp>
        <p:nvSpPr>
          <p:cNvPr id="20" name="TextBox 20"/>
          <p:cNvSpPr txBox="1"/>
          <p:nvPr/>
        </p:nvSpPr>
        <p:spPr>
          <a:xfrm>
            <a:off x="2074341" y="6012901"/>
            <a:ext cx="6693718" cy="2121735"/>
          </a:xfrm>
          <a:prstGeom prst="rect">
            <a:avLst/>
          </a:prstGeom>
        </p:spPr>
        <p:txBody>
          <a:bodyPr lIns="0" tIns="0" rIns="0" bIns="0" rtlCol="0" anchor="t">
            <a:spAutoFit/>
          </a:bodyPr>
          <a:lstStyle/>
          <a:p>
            <a:pPr algn="just">
              <a:lnSpc>
                <a:spcPts val="4155"/>
              </a:lnSpc>
              <a:spcBef>
                <a:spcPct val="0"/>
              </a:spcBef>
            </a:pPr>
            <a:r>
              <a:rPr lang="de-DE" sz="3000" dirty="0">
                <a:solidFill>
                  <a:srgbClr val="043296"/>
                </a:solidFill>
                <a:latin typeface="Fira Sans Medium"/>
              </a:rPr>
              <a:t>Design-</a:t>
            </a:r>
            <a:r>
              <a:rPr lang="de-DE" sz="3000" dirty="0" err="1">
                <a:solidFill>
                  <a:srgbClr val="043296"/>
                </a:solidFill>
                <a:latin typeface="Fira Sans Medium"/>
              </a:rPr>
              <a:t>Thinking</a:t>
            </a:r>
            <a:r>
              <a:rPr lang="de-DE" sz="3000" dirty="0">
                <a:solidFill>
                  <a:srgbClr val="043296"/>
                </a:solidFill>
                <a:latin typeface="Fira Sans Medium"/>
              </a:rPr>
              <a:t>-Ansatz konzentriert sich auf die Entwicklung des kreativen Selbstbewusstseins der Schüler. Das ist auch die Zielsetzung von STEAM.</a:t>
            </a:r>
          </a:p>
        </p:txBody>
      </p:sp>
      <p:pic>
        <p:nvPicPr>
          <p:cNvPr id="21" name="Immagine 20" descr="Immagine che contiene testo, grafica vettoriale, clipart">
            <a:extLst>
              <a:ext uri="{FF2B5EF4-FFF2-40B4-BE49-F238E27FC236}">
                <a16:creationId xmlns:a16="http://schemas.microsoft.com/office/drawing/2014/main" id="{C54E9642-6F0C-E34C-1817-E4E37FD4FE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2" name="Immagine 21" descr="Immagine che contiene testo">
            <a:extLst>
              <a:ext uri="{FF2B5EF4-FFF2-40B4-BE49-F238E27FC236}">
                <a16:creationId xmlns:a16="http://schemas.microsoft.com/office/drawing/2014/main" id="{0E69C217-C0FC-F58D-511E-D62D6FA876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461871" y="4592395"/>
            <a:ext cx="5512330" cy="736325"/>
            <a:chOff x="0" y="0"/>
            <a:chExt cx="14561200" cy="1945053"/>
          </a:xfrm>
        </p:grpSpPr>
        <p:sp>
          <p:nvSpPr>
            <p:cNvPr id="5" name="Freeform 5"/>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6" name="Group 6"/>
          <p:cNvGrpSpPr/>
          <p:nvPr/>
        </p:nvGrpSpPr>
        <p:grpSpPr>
          <a:xfrm>
            <a:off x="2461871" y="6101239"/>
            <a:ext cx="5512330" cy="736325"/>
            <a:chOff x="0" y="0"/>
            <a:chExt cx="14561200" cy="1945053"/>
          </a:xfrm>
        </p:grpSpPr>
        <p:sp>
          <p:nvSpPr>
            <p:cNvPr id="7" name="Freeform 7"/>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8" name="Group 8"/>
          <p:cNvGrpSpPr/>
          <p:nvPr/>
        </p:nvGrpSpPr>
        <p:grpSpPr>
          <a:xfrm>
            <a:off x="10216568" y="6164084"/>
            <a:ext cx="6877677" cy="839899"/>
            <a:chOff x="0" y="0"/>
            <a:chExt cx="14561200" cy="1945053"/>
          </a:xfrm>
        </p:grpSpPr>
        <p:sp>
          <p:nvSpPr>
            <p:cNvPr id="9" name="Freeform 9"/>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10" name="Group 10"/>
          <p:cNvGrpSpPr/>
          <p:nvPr/>
        </p:nvGrpSpPr>
        <p:grpSpPr>
          <a:xfrm>
            <a:off x="10216568" y="4664353"/>
            <a:ext cx="6877684" cy="918706"/>
            <a:chOff x="0" y="0"/>
            <a:chExt cx="14561200" cy="1945053"/>
          </a:xfrm>
        </p:grpSpPr>
        <p:sp>
          <p:nvSpPr>
            <p:cNvPr id="11" name="Freeform 11"/>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12" name="Group 12"/>
          <p:cNvGrpSpPr/>
          <p:nvPr/>
        </p:nvGrpSpPr>
        <p:grpSpPr>
          <a:xfrm>
            <a:off x="2461871" y="7609088"/>
            <a:ext cx="5512330" cy="736325"/>
            <a:chOff x="0" y="0"/>
            <a:chExt cx="14561200" cy="1945053"/>
          </a:xfrm>
        </p:grpSpPr>
        <p:sp>
          <p:nvSpPr>
            <p:cNvPr id="13" name="Freeform 13"/>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76493" y="4678471"/>
            <a:ext cx="631534" cy="53393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776493" y="6164084"/>
            <a:ext cx="691070" cy="673480"/>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76493" y="7609088"/>
            <a:ext cx="700076" cy="700076"/>
          </a:xfrm>
          <a:prstGeom prst="rect">
            <a:avLst/>
          </a:prstGeom>
        </p:spPr>
      </p:pic>
      <p:sp>
        <p:nvSpPr>
          <p:cNvPr id="17" name="TextBox 17"/>
          <p:cNvSpPr txBox="1"/>
          <p:nvPr/>
        </p:nvSpPr>
        <p:spPr>
          <a:xfrm>
            <a:off x="3092260" y="1628826"/>
            <a:ext cx="11585761" cy="1076325"/>
          </a:xfrm>
          <a:prstGeom prst="rect">
            <a:avLst/>
          </a:prstGeom>
        </p:spPr>
        <p:txBody>
          <a:bodyPr lIns="0" tIns="0" rIns="0" bIns="0" rtlCol="0" anchor="t">
            <a:spAutoFit/>
          </a:bodyPr>
          <a:lstStyle/>
          <a:p>
            <a:pPr algn="ctr">
              <a:lnSpc>
                <a:spcPts val="8486"/>
              </a:lnSpc>
              <a:spcBef>
                <a:spcPct val="0"/>
              </a:spcBef>
            </a:pPr>
            <a:r>
              <a:rPr lang="en-US" sz="7071" spc="-7">
                <a:solidFill>
                  <a:srgbClr val="043296"/>
                </a:solidFill>
                <a:latin typeface="Fira Sans Medium"/>
              </a:rPr>
              <a:t>Design Thinking</a:t>
            </a:r>
          </a:p>
        </p:txBody>
      </p:sp>
      <p:sp>
        <p:nvSpPr>
          <p:cNvPr id="18" name="TextBox 18"/>
          <p:cNvSpPr txBox="1"/>
          <p:nvPr/>
        </p:nvSpPr>
        <p:spPr>
          <a:xfrm>
            <a:off x="3384028" y="3053155"/>
            <a:ext cx="11519944" cy="1034415"/>
          </a:xfrm>
          <a:prstGeom prst="rect">
            <a:avLst/>
          </a:prstGeom>
        </p:spPr>
        <p:txBody>
          <a:bodyPr lIns="0" tIns="0" rIns="0" bIns="0" rtlCol="0" anchor="t">
            <a:spAutoFit/>
          </a:bodyPr>
          <a:lstStyle/>
          <a:p>
            <a:pPr algn="ctr">
              <a:lnSpc>
                <a:spcPts val="4155"/>
              </a:lnSpc>
              <a:spcBef>
                <a:spcPct val="0"/>
              </a:spcBef>
            </a:pPr>
            <a:r>
              <a:rPr lang="de-DE" sz="3000" dirty="0">
                <a:solidFill>
                  <a:srgbClr val="043296"/>
                </a:solidFill>
                <a:latin typeface="Fira Sans Medium"/>
              </a:rPr>
              <a:t>Lehrer und Schüler nehmen an praktischen Designaufgaben teil, die sich auf Folgendes konzentrieren:</a:t>
            </a:r>
          </a:p>
        </p:txBody>
      </p:sp>
      <p:sp>
        <p:nvSpPr>
          <p:cNvPr id="19" name="TextBox 19"/>
          <p:cNvSpPr txBox="1"/>
          <p:nvPr/>
        </p:nvSpPr>
        <p:spPr>
          <a:xfrm>
            <a:off x="3872203" y="4569662"/>
            <a:ext cx="3079552" cy="799963"/>
          </a:xfrm>
          <a:prstGeom prst="rect">
            <a:avLst/>
          </a:prstGeom>
        </p:spPr>
        <p:txBody>
          <a:bodyPr lIns="0" tIns="0" rIns="0" bIns="0" rtlCol="0" anchor="t">
            <a:spAutoFit/>
          </a:bodyPr>
          <a:lstStyle/>
          <a:p>
            <a:pPr algn="ctr">
              <a:spcBef>
                <a:spcPct val="0"/>
              </a:spcBef>
            </a:pPr>
            <a:r>
              <a:rPr lang="en-US" sz="2599" dirty="0" err="1">
                <a:solidFill>
                  <a:srgbClr val="043296"/>
                </a:solidFill>
                <a:latin typeface="Fira Sans Medium"/>
              </a:rPr>
              <a:t>Empathie</a:t>
            </a:r>
            <a:r>
              <a:rPr lang="en-US" sz="2599" dirty="0">
                <a:solidFill>
                  <a:srgbClr val="043296"/>
                </a:solidFill>
                <a:latin typeface="Fira Sans Medium"/>
              </a:rPr>
              <a:t> </a:t>
            </a:r>
            <a:r>
              <a:rPr lang="en-US" sz="2599" dirty="0" err="1">
                <a:solidFill>
                  <a:srgbClr val="043296"/>
                </a:solidFill>
                <a:latin typeface="Fira Sans Medium"/>
              </a:rPr>
              <a:t>entwickeln</a:t>
            </a:r>
            <a:endParaRPr lang="en-US" sz="2599" dirty="0">
              <a:solidFill>
                <a:srgbClr val="043296"/>
              </a:solidFill>
              <a:latin typeface="Fira Sans Medium"/>
            </a:endParaRPr>
          </a:p>
        </p:txBody>
      </p:sp>
      <p:sp>
        <p:nvSpPr>
          <p:cNvPr id="20" name="TextBox 20"/>
          <p:cNvSpPr txBox="1"/>
          <p:nvPr/>
        </p:nvSpPr>
        <p:spPr>
          <a:xfrm>
            <a:off x="11445390" y="4789474"/>
            <a:ext cx="5584984" cy="799963"/>
          </a:xfrm>
          <a:prstGeom prst="rect">
            <a:avLst/>
          </a:prstGeom>
        </p:spPr>
        <p:txBody>
          <a:bodyPr lIns="0" tIns="0" rIns="0" bIns="0" rtlCol="0" anchor="t">
            <a:spAutoFit/>
          </a:bodyPr>
          <a:lstStyle/>
          <a:p>
            <a:pPr algn="ctr">
              <a:spcBef>
                <a:spcPct val="0"/>
              </a:spcBef>
            </a:pPr>
            <a:r>
              <a:rPr lang="en-US" sz="2599" dirty="0" err="1">
                <a:solidFill>
                  <a:srgbClr val="043296"/>
                </a:solidFill>
                <a:latin typeface="Fira Sans Medium"/>
              </a:rPr>
              <a:t>Entwicklung</a:t>
            </a:r>
            <a:r>
              <a:rPr lang="en-US" sz="2599" dirty="0">
                <a:solidFill>
                  <a:srgbClr val="043296"/>
                </a:solidFill>
                <a:latin typeface="Fira Sans Medium"/>
              </a:rPr>
              <a:t> </a:t>
            </a:r>
            <a:r>
              <a:rPr lang="en-US" sz="2599" dirty="0" err="1">
                <a:solidFill>
                  <a:srgbClr val="043296"/>
                </a:solidFill>
                <a:latin typeface="Fira Sans Medium"/>
              </a:rPr>
              <a:t>eines</a:t>
            </a:r>
            <a:r>
              <a:rPr lang="en-US" sz="2599" dirty="0">
                <a:solidFill>
                  <a:srgbClr val="043296"/>
                </a:solidFill>
                <a:latin typeface="Fira Sans Medium"/>
              </a:rPr>
              <a:t> </a:t>
            </a:r>
            <a:r>
              <a:rPr lang="en-US" sz="2599" dirty="0" err="1">
                <a:solidFill>
                  <a:srgbClr val="043296"/>
                </a:solidFill>
                <a:latin typeface="Fira Sans Medium"/>
              </a:rPr>
              <a:t>metakognitiven</a:t>
            </a:r>
            <a:r>
              <a:rPr lang="en-US" sz="2599" dirty="0">
                <a:solidFill>
                  <a:srgbClr val="043296"/>
                </a:solidFill>
                <a:latin typeface="Fira Sans Medium"/>
              </a:rPr>
              <a:t> </a:t>
            </a:r>
            <a:r>
              <a:rPr lang="en-US" sz="2599" dirty="0" err="1">
                <a:solidFill>
                  <a:srgbClr val="043296"/>
                </a:solidFill>
                <a:latin typeface="Fira Sans Medium"/>
              </a:rPr>
              <a:t>Bewusstseins</a:t>
            </a:r>
            <a:endParaRPr lang="en-US" sz="2599" dirty="0">
              <a:solidFill>
                <a:srgbClr val="043296"/>
              </a:solidFill>
              <a:latin typeface="Fira Sans Medium"/>
            </a:endParaRPr>
          </a:p>
        </p:txBody>
      </p:sp>
      <p:sp>
        <p:nvSpPr>
          <p:cNvPr id="21" name="TextBox 21"/>
          <p:cNvSpPr txBox="1"/>
          <p:nvPr/>
        </p:nvSpPr>
        <p:spPr>
          <a:xfrm>
            <a:off x="3911494" y="6299182"/>
            <a:ext cx="3000970" cy="399981"/>
          </a:xfrm>
          <a:prstGeom prst="rect">
            <a:avLst/>
          </a:prstGeom>
        </p:spPr>
        <p:txBody>
          <a:bodyPr lIns="0" tIns="0" rIns="0" bIns="0" rtlCol="0" anchor="t">
            <a:spAutoFit/>
          </a:bodyPr>
          <a:lstStyle/>
          <a:p>
            <a:pPr algn="ctr">
              <a:spcBef>
                <a:spcPct val="0"/>
              </a:spcBef>
            </a:pPr>
            <a:r>
              <a:rPr lang="en-US" sz="2599" dirty="0">
                <a:solidFill>
                  <a:srgbClr val="043296"/>
                </a:solidFill>
                <a:latin typeface="Fira Sans Medium"/>
              </a:rPr>
              <a:t>Initiative </a:t>
            </a:r>
            <a:r>
              <a:rPr lang="en-US" sz="2599" dirty="0" err="1">
                <a:solidFill>
                  <a:srgbClr val="043296"/>
                </a:solidFill>
                <a:latin typeface="Fira Sans Medium"/>
              </a:rPr>
              <a:t>fördern</a:t>
            </a:r>
            <a:endParaRPr lang="en-US" sz="2599" dirty="0">
              <a:solidFill>
                <a:srgbClr val="043296"/>
              </a:solidFill>
              <a:latin typeface="Fira Sans Medium"/>
            </a:endParaRPr>
          </a:p>
        </p:txBody>
      </p:sp>
      <p:sp>
        <p:nvSpPr>
          <p:cNvPr id="22" name="TextBox 22"/>
          <p:cNvSpPr txBox="1"/>
          <p:nvPr/>
        </p:nvSpPr>
        <p:spPr>
          <a:xfrm>
            <a:off x="3871072" y="7807031"/>
            <a:ext cx="3081814" cy="399981"/>
          </a:xfrm>
          <a:prstGeom prst="rect">
            <a:avLst/>
          </a:prstGeom>
        </p:spPr>
        <p:txBody>
          <a:bodyPr lIns="0" tIns="0" rIns="0" bIns="0" rtlCol="0" anchor="t">
            <a:spAutoFit/>
          </a:bodyPr>
          <a:lstStyle/>
          <a:p>
            <a:pPr algn="ctr">
              <a:spcBef>
                <a:spcPct val="0"/>
              </a:spcBef>
            </a:pPr>
            <a:r>
              <a:rPr lang="en-US" sz="2599" dirty="0" err="1">
                <a:solidFill>
                  <a:srgbClr val="043296"/>
                </a:solidFill>
                <a:latin typeface="Fira Sans Medium"/>
              </a:rPr>
              <a:t>Kreativität</a:t>
            </a:r>
            <a:r>
              <a:rPr lang="en-US" sz="2599" dirty="0">
                <a:solidFill>
                  <a:srgbClr val="043296"/>
                </a:solidFill>
                <a:latin typeface="Fira Sans Medium"/>
              </a:rPr>
              <a:t> </a:t>
            </a:r>
            <a:r>
              <a:rPr lang="en-US" sz="2599" dirty="0" err="1">
                <a:solidFill>
                  <a:srgbClr val="043296"/>
                </a:solidFill>
                <a:latin typeface="Fira Sans Medium"/>
              </a:rPr>
              <a:t>fördern</a:t>
            </a:r>
            <a:endParaRPr lang="en-US" sz="2599" dirty="0">
              <a:solidFill>
                <a:srgbClr val="043296"/>
              </a:solidFill>
              <a:latin typeface="Fira Sans Medium"/>
            </a:endParaRPr>
          </a:p>
        </p:txBody>
      </p:sp>
      <p:sp>
        <p:nvSpPr>
          <p:cNvPr id="23" name="TextBox 23"/>
          <p:cNvSpPr txBox="1"/>
          <p:nvPr/>
        </p:nvSpPr>
        <p:spPr>
          <a:xfrm>
            <a:off x="11806268" y="6157685"/>
            <a:ext cx="4863227" cy="799963"/>
          </a:xfrm>
          <a:prstGeom prst="rect">
            <a:avLst/>
          </a:prstGeom>
        </p:spPr>
        <p:txBody>
          <a:bodyPr lIns="0" tIns="0" rIns="0" bIns="0" rtlCol="0" anchor="t">
            <a:spAutoFit/>
          </a:bodyPr>
          <a:lstStyle/>
          <a:p>
            <a:pPr algn="ctr">
              <a:spcBef>
                <a:spcPct val="0"/>
              </a:spcBef>
            </a:pPr>
            <a:r>
              <a:rPr lang="en-US" sz="2599" dirty="0" err="1">
                <a:solidFill>
                  <a:srgbClr val="043296"/>
                </a:solidFill>
                <a:latin typeface="Fira Sans Medium"/>
              </a:rPr>
              <a:t>Förderung</a:t>
            </a:r>
            <a:r>
              <a:rPr lang="en-US" sz="2599" dirty="0">
                <a:solidFill>
                  <a:srgbClr val="043296"/>
                </a:solidFill>
                <a:latin typeface="Fira Sans Medium"/>
              </a:rPr>
              <a:t> </a:t>
            </a:r>
            <a:r>
              <a:rPr lang="en-US" sz="2599" dirty="0" err="1">
                <a:solidFill>
                  <a:srgbClr val="043296"/>
                </a:solidFill>
                <a:latin typeface="Fira Sans Medium"/>
              </a:rPr>
              <a:t>aktiver</a:t>
            </a:r>
            <a:r>
              <a:rPr lang="en-US" sz="2599" dirty="0">
                <a:solidFill>
                  <a:srgbClr val="043296"/>
                </a:solidFill>
                <a:latin typeface="Fira Sans Medium"/>
              </a:rPr>
              <a:t> </a:t>
            </a:r>
            <a:r>
              <a:rPr lang="en-US" sz="2599" dirty="0" err="1">
                <a:solidFill>
                  <a:srgbClr val="043296"/>
                </a:solidFill>
                <a:latin typeface="Fira Sans Medium"/>
              </a:rPr>
              <a:t>Problemlösungen</a:t>
            </a:r>
            <a:endParaRPr lang="en-US" sz="2599" dirty="0">
              <a:solidFill>
                <a:srgbClr val="043296"/>
              </a:solidFill>
              <a:latin typeface="Fira Sans Medium"/>
            </a:endParaRPr>
          </a:p>
        </p:txBody>
      </p:sp>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39257" y="4788967"/>
            <a:ext cx="520414" cy="67372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473485" y="6406424"/>
            <a:ext cx="686186" cy="431139"/>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81152" y="9515866"/>
            <a:ext cx="16924915" cy="771134"/>
          </a:xfrm>
          <a:prstGeom prst="rect">
            <a:avLst/>
          </a:prstGeom>
        </p:spPr>
      </p:pic>
      <p:pic>
        <p:nvPicPr>
          <p:cNvPr id="27" name="Immagine 26" descr="Immagine che contiene testo, grafica vettoriale, clipart">
            <a:extLst>
              <a:ext uri="{FF2B5EF4-FFF2-40B4-BE49-F238E27FC236}">
                <a16:creationId xmlns:a16="http://schemas.microsoft.com/office/drawing/2014/main" id="{53D60316-3068-E560-3CFF-0A46C134C89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8" name="Immagine 27" descr="Immagine che contiene testo">
            <a:extLst>
              <a:ext uri="{FF2B5EF4-FFF2-40B4-BE49-F238E27FC236}">
                <a16:creationId xmlns:a16="http://schemas.microsoft.com/office/drawing/2014/main" id="{B142DBEE-1902-88AD-1EC2-20FB7903C31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536179" y="811741"/>
            <a:ext cx="6652126" cy="8647764"/>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66"/>
            <a:ext cx="16924915" cy="771134"/>
          </a:xfrm>
          <a:prstGeom prst="rect">
            <a:avLst/>
          </a:prstGeom>
        </p:spPr>
      </p:pic>
      <p:sp>
        <p:nvSpPr>
          <p:cNvPr id="6" name="TextBox 6"/>
          <p:cNvSpPr txBox="1"/>
          <p:nvPr/>
        </p:nvSpPr>
        <p:spPr>
          <a:xfrm>
            <a:off x="725841" y="2292514"/>
            <a:ext cx="8418159" cy="1076325"/>
          </a:xfrm>
          <a:prstGeom prst="rect">
            <a:avLst/>
          </a:prstGeom>
        </p:spPr>
        <p:txBody>
          <a:bodyPr lIns="0" tIns="0" rIns="0" bIns="0" rtlCol="0" anchor="t">
            <a:spAutoFit/>
          </a:bodyPr>
          <a:lstStyle/>
          <a:p>
            <a:pPr algn="ctr">
              <a:lnSpc>
                <a:spcPts val="8486"/>
              </a:lnSpc>
              <a:spcBef>
                <a:spcPct val="0"/>
              </a:spcBef>
            </a:pPr>
            <a:r>
              <a:rPr lang="en-US" sz="7071" spc="-7" dirty="0">
                <a:solidFill>
                  <a:srgbClr val="043296"/>
                </a:solidFill>
                <a:latin typeface="Fira Sans Medium"/>
              </a:rPr>
              <a:t>Wie </a:t>
            </a:r>
            <a:r>
              <a:rPr lang="en-US" sz="7071" spc="-7" dirty="0" err="1">
                <a:solidFill>
                  <a:srgbClr val="043296"/>
                </a:solidFill>
                <a:latin typeface="Fira Sans Medium"/>
              </a:rPr>
              <a:t>funktioniert</a:t>
            </a:r>
            <a:r>
              <a:rPr lang="en-US" sz="7071" spc="-7" dirty="0">
                <a:solidFill>
                  <a:srgbClr val="043296"/>
                </a:solidFill>
                <a:latin typeface="Fira Sans Medium"/>
              </a:rPr>
              <a:t> es?</a:t>
            </a:r>
          </a:p>
        </p:txBody>
      </p:sp>
      <p:sp>
        <p:nvSpPr>
          <p:cNvPr id="7" name="TextBox 7"/>
          <p:cNvSpPr txBox="1"/>
          <p:nvPr/>
        </p:nvSpPr>
        <p:spPr>
          <a:xfrm>
            <a:off x="1028700" y="3686675"/>
            <a:ext cx="7598151" cy="3737562"/>
          </a:xfrm>
          <a:prstGeom prst="rect">
            <a:avLst/>
          </a:prstGeom>
        </p:spPr>
        <p:txBody>
          <a:bodyPr lIns="0" tIns="0" rIns="0" bIns="0" rtlCol="0" anchor="t">
            <a:spAutoFit/>
          </a:bodyPr>
          <a:lstStyle/>
          <a:p>
            <a:pPr>
              <a:lnSpc>
                <a:spcPts val="4155"/>
              </a:lnSpc>
            </a:pPr>
            <a:r>
              <a:rPr lang="de-DE" sz="3000" dirty="0">
                <a:solidFill>
                  <a:srgbClr val="043296"/>
                </a:solidFill>
                <a:latin typeface="Fira Sans Medium"/>
              </a:rPr>
              <a:t>Es geht um fünf wesentliche Fragen:</a:t>
            </a:r>
          </a:p>
          <a:p>
            <a:pPr marL="457200" indent="-457200">
              <a:lnSpc>
                <a:spcPts val="4155"/>
              </a:lnSpc>
              <a:buFont typeface="Arial" panose="020B0604020202020204" pitchFamily="34" charset="0"/>
              <a:buChar char="•"/>
            </a:pPr>
            <a:r>
              <a:rPr lang="de-DE" sz="3000" dirty="0" err="1">
                <a:solidFill>
                  <a:srgbClr val="043296"/>
                </a:solidFill>
                <a:latin typeface="Fira Sans Medium"/>
              </a:rPr>
              <a:t>Defining</a:t>
            </a:r>
            <a:r>
              <a:rPr lang="de-DE" sz="3000" dirty="0">
                <a:solidFill>
                  <a:srgbClr val="043296"/>
                </a:solidFill>
                <a:latin typeface="Fira Sans Medium"/>
              </a:rPr>
              <a:t>/Beobachten</a:t>
            </a:r>
          </a:p>
          <a:p>
            <a:pPr marL="457200" indent="-457200">
              <a:lnSpc>
                <a:spcPts val="4155"/>
              </a:lnSpc>
              <a:buFont typeface="Arial" panose="020B0604020202020204" pitchFamily="34" charset="0"/>
              <a:buChar char="•"/>
            </a:pPr>
            <a:r>
              <a:rPr lang="de-DE" sz="3000" dirty="0" err="1">
                <a:solidFill>
                  <a:srgbClr val="043296"/>
                </a:solidFill>
                <a:latin typeface="Fira Sans Medium"/>
              </a:rPr>
              <a:t>Empathizing</a:t>
            </a:r>
            <a:r>
              <a:rPr lang="de-DE" sz="3000" dirty="0">
                <a:solidFill>
                  <a:srgbClr val="043296"/>
                </a:solidFill>
                <a:latin typeface="Fira Sans Medium"/>
              </a:rPr>
              <a:t>/Mitfühlen</a:t>
            </a:r>
          </a:p>
          <a:p>
            <a:pPr marL="457200" indent="-457200">
              <a:lnSpc>
                <a:spcPts val="4155"/>
              </a:lnSpc>
              <a:buFont typeface="Arial" panose="020B0604020202020204" pitchFamily="34" charset="0"/>
              <a:buChar char="•"/>
            </a:pPr>
            <a:r>
              <a:rPr lang="de-DE" sz="3000" dirty="0" err="1">
                <a:solidFill>
                  <a:srgbClr val="043296"/>
                </a:solidFill>
                <a:latin typeface="Fira Sans Medium"/>
              </a:rPr>
              <a:t>Visualizing</a:t>
            </a:r>
            <a:r>
              <a:rPr lang="de-DE" sz="3000" dirty="0">
                <a:solidFill>
                  <a:srgbClr val="043296"/>
                </a:solidFill>
                <a:latin typeface="Fira Sans Medium"/>
              </a:rPr>
              <a:t>/Visualisieren</a:t>
            </a:r>
          </a:p>
          <a:p>
            <a:pPr marL="457200" indent="-457200">
              <a:lnSpc>
                <a:spcPts val="4155"/>
              </a:lnSpc>
              <a:buFont typeface="Arial" panose="020B0604020202020204" pitchFamily="34" charset="0"/>
              <a:buChar char="•"/>
            </a:pPr>
            <a:r>
              <a:rPr lang="de-DE" sz="3000" dirty="0" err="1">
                <a:solidFill>
                  <a:srgbClr val="043296"/>
                </a:solidFill>
                <a:latin typeface="Fira Sans Medium"/>
              </a:rPr>
              <a:t>Creating</a:t>
            </a:r>
            <a:r>
              <a:rPr lang="de-DE" sz="3000" dirty="0">
                <a:solidFill>
                  <a:srgbClr val="043296"/>
                </a:solidFill>
                <a:latin typeface="Fira Sans Medium"/>
              </a:rPr>
              <a:t> </a:t>
            </a:r>
            <a:r>
              <a:rPr lang="de-DE" sz="3000" dirty="0" err="1">
                <a:solidFill>
                  <a:srgbClr val="043296"/>
                </a:solidFill>
                <a:latin typeface="Fira Sans Medium"/>
              </a:rPr>
              <a:t>prototypes</a:t>
            </a:r>
            <a:r>
              <a:rPr lang="de-DE" sz="3000" dirty="0">
                <a:solidFill>
                  <a:srgbClr val="043296"/>
                </a:solidFill>
                <a:latin typeface="Fira Sans Medium"/>
              </a:rPr>
              <a:t>/Prototypen erstellen</a:t>
            </a:r>
          </a:p>
          <a:p>
            <a:pPr marL="457200" indent="-457200">
              <a:lnSpc>
                <a:spcPts val="4155"/>
              </a:lnSpc>
              <a:buFont typeface="Arial" panose="020B0604020202020204" pitchFamily="34" charset="0"/>
              <a:buChar char="•"/>
            </a:pPr>
            <a:r>
              <a:rPr lang="de-DE" sz="3000" dirty="0" err="1">
                <a:solidFill>
                  <a:srgbClr val="043296"/>
                </a:solidFill>
                <a:latin typeface="Fira Sans Medium"/>
              </a:rPr>
              <a:t>Testing</a:t>
            </a:r>
            <a:r>
              <a:rPr lang="de-DE" sz="3000" dirty="0">
                <a:solidFill>
                  <a:srgbClr val="043296"/>
                </a:solidFill>
                <a:latin typeface="Fira Sans Medium"/>
              </a:rPr>
              <a:t>/Testen und verfeinern</a:t>
            </a:r>
          </a:p>
        </p:txBody>
      </p:sp>
      <p:pic>
        <p:nvPicPr>
          <p:cNvPr id="8" name="Immagine 7" descr="Immagine che contiene testo, grafica vettoriale, clipart">
            <a:extLst>
              <a:ext uri="{FF2B5EF4-FFF2-40B4-BE49-F238E27FC236}">
                <a16:creationId xmlns:a16="http://schemas.microsoft.com/office/drawing/2014/main" id="{92FD72B3-66C0-2893-8C1A-1F2EA9E907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32511FB5-FE1C-A0AE-6E1C-B5443DB16F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092260" y="1628826"/>
            <a:ext cx="11585761" cy="1076325"/>
          </a:xfrm>
          <a:prstGeom prst="rect">
            <a:avLst/>
          </a:prstGeom>
        </p:spPr>
        <p:txBody>
          <a:bodyPr lIns="0" tIns="0" rIns="0" bIns="0" rtlCol="0" anchor="t">
            <a:spAutoFit/>
          </a:bodyPr>
          <a:lstStyle/>
          <a:p>
            <a:pPr algn="ctr">
              <a:lnSpc>
                <a:spcPts val="8486"/>
              </a:lnSpc>
              <a:spcBef>
                <a:spcPct val="0"/>
              </a:spcBef>
            </a:pPr>
            <a:r>
              <a:rPr lang="en-US" sz="7071" spc="-7">
                <a:solidFill>
                  <a:srgbClr val="043296"/>
                </a:solidFill>
                <a:latin typeface="Fira Sans Medium"/>
              </a:rPr>
              <a:t>Design Thinking </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6" name="TextBox 6"/>
          <p:cNvSpPr txBox="1"/>
          <p:nvPr/>
        </p:nvSpPr>
        <p:spPr>
          <a:xfrm>
            <a:off x="2461871" y="3333057"/>
            <a:ext cx="13271627" cy="5356723"/>
          </a:xfrm>
          <a:prstGeom prst="rect">
            <a:avLst/>
          </a:prstGeom>
        </p:spPr>
        <p:txBody>
          <a:bodyPr lIns="0" tIns="0" rIns="0" bIns="0" rtlCol="0" anchor="t">
            <a:spAutoFit/>
          </a:bodyPr>
          <a:lstStyle/>
          <a:p>
            <a:pPr marL="1349584" lvl="2" indent="-457200">
              <a:lnSpc>
                <a:spcPts val="4184"/>
              </a:lnSpc>
              <a:buFont typeface="Arial" panose="020B0604020202020204" pitchFamily="34" charset="0"/>
              <a:buChar char="•"/>
            </a:pPr>
            <a:r>
              <a:rPr lang="de-DE" sz="3099" dirty="0">
                <a:solidFill>
                  <a:srgbClr val="043296"/>
                </a:solidFill>
                <a:latin typeface="Fira Sans Medium"/>
              </a:rPr>
              <a:t>Schülern helfen, eine innovative Denkweise zu entwickeln</a:t>
            </a:r>
          </a:p>
          <a:p>
            <a:pPr marL="1349584" lvl="2" indent="-457200">
              <a:lnSpc>
                <a:spcPts val="4184"/>
              </a:lnSpc>
              <a:buFont typeface="Arial" panose="020B0604020202020204" pitchFamily="34" charset="0"/>
              <a:buChar char="•"/>
            </a:pPr>
            <a:r>
              <a:rPr lang="de-DE" sz="3099" dirty="0">
                <a:solidFill>
                  <a:srgbClr val="043296"/>
                </a:solidFill>
                <a:latin typeface="Fira Sans Medium"/>
              </a:rPr>
              <a:t>das im Unterricht Gelernte mit den Herausforderungen der realen Welt zu verbinden</a:t>
            </a:r>
          </a:p>
          <a:p>
            <a:pPr marL="1349584" lvl="2" indent="-457200">
              <a:lnSpc>
                <a:spcPts val="4184"/>
              </a:lnSpc>
              <a:buFont typeface="Arial" panose="020B0604020202020204" pitchFamily="34" charset="0"/>
              <a:buChar char="•"/>
            </a:pPr>
            <a:r>
              <a:rPr lang="de-DE" sz="3099" dirty="0">
                <a:solidFill>
                  <a:srgbClr val="043296"/>
                </a:solidFill>
                <a:latin typeface="Fira Sans Medium"/>
              </a:rPr>
              <a:t>fördern die Problemlösungsfähigkeit</a:t>
            </a:r>
          </a:p>
          <a:p>
            <a:pPr marL="1349584" lvl="2" indent="-457200">
              <a:lnSpc>
                <a:spcPts val="4184"/>
              </a:lnSpc>
              <a:buFont typeface="Arial" panose="020B0604020202020204" pitchFamily="34" charset="0"/>
              <a:buChar char="•"/>
            </a:pPr>
            <a:r>
              <a:rPr lang="de-DE" sz="3099" dirty="0">
                <a:solidFill>
                  <a:srgbClr val="043296"/>
                </a:solidFill>
                <a:latin typeface="Fira Sans Medium"/>
              </a:rPr>
              <a:t>bringt Schüler dazu, zusammenzuarbeiten und sich gegenseitig zu unterstützen</a:t>
            </a:r>
          </a:p>
          <a:p>
            <a:pPr marL="1349584" lvl="2" indent="-457200">
              <a:lnSpc>
                <a:spcPts val="4184"/>
              </a:lnSpc>
              <a:buFont typeface="Arial" panose="020B0604020202020204" pitchFamily="34" charset="0"/>
              <a:buChar char="•"/>
            </a:pPr>
            <a:r>
              <a:rPr lang="de-DE" sz="3099" dirty="0">
                <a:solidFill>
                  <a:srgbClr val="043296"/>
                </a:solidFill>
                <a:latin typeface="Fira Sans Medium"/>
              </a:rPr>
              <a:t>hilft den Schülern, Empathie zu entwickeln </a:t>
            </a:r>
          </a:p>
          <a:p>
            <a:pPr marL="1349584" lvl="2" indent="-457200">
              <a:lnSpc>
                <a:spcPts val="4184"/>
              </a:lnSpc>
              <a:buFont typeface="Arial" panose="020B0604020202020204" pitchFamily="34" charset="0"/>
              <a:buChar char="•"/>
            </a:pPr>
            <a:r>
              <a:rPr lang="de-DE" sz="3099" dirty="0">
                <a:solidFill>
                  <a:srgbClr val="043296"/>
                </a:solidFill>
                <a:latin typeface="Fira Sans Medium"/>
              </a:rPr>
              <a:t>gibt den Schülern das Gefühl, selbstbestimmt zu sein </a:t>
            </a:r>
          </a:p>
          <a:p>
            <a:pPr marL="1349584" lvl="2" indent="-457200">
              <a:lnSpc>
                <a:spcPts val="4184"/>
              </a:lnSpc>
              <a:buFont typeface="Arial" panose="020B0604020202020204" pitchFamily="34" charset="0"/>
              <a:buChar char="•"/>
            </a:pPr>
            <a:r>
              <a:rPr lang="de-DE" sz="3099" dirty="0">
                <a:solidFill>
                  <a:srgbClr val="043296"/>
                </a:solidFill>
                <a:latin typeface="Fira Sans Medium"/>
              </a:rPr>
              <a:t>die Art von kreativem und lösungsorientiertem Denken zu fördern, die in der Gesellschaft des 21. Jahrhunderts erforderlich ist.</a:t>
            </a:r>
          </a:p>
        </p:txBody>
      </p:sp>
      <p:pic>
        <p:nvPicPr>
          <p:cNvPr id="7" name="Immagine 6" descr="Immagine che contiene testo, grafica vettoriale, clipart">
            <a:extLst>
              <a:ext uri="{FF2B5EF4-FFF2-40B4-BE49-F238E27FC236}">
                <a16:creationId xmlns:a16="http://schemas.microsoft.com/office/drawing/2014/main" id="{0E6BFBAE-1E65-D5B9-CF48-E30565729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2EDFC187-F2B4-59EC-E39D-E218A026C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54002" y="1028700"/>
            <a:ext cx="7933998" cy="1108467"/>
          </a:xfrm>
          <a:prstGeom prst="rect">
            <a:avLst/>
          </a:prstGeom>
        </p:spPr>
      </p:pic>
      <p:sp>
        <p:nvSpPr>
          <p:cNvPr id="6" name="TextBox 6"/>
          <p:cNvSpPr txBox="1"/>
          <p:nvPr/>
        </p:nvSpPr>
        <p:spPr>
          <a:xfrm>
            <a:off x="9636921" y="2399916"/>
            <a:ext cx="8430062" cy="2092368"/>
          </a:xfrm>
          <a:prstGeom prst="rect">
            <a:avLst/>
          </a:prstGeom>
        </p:spPr>
        <p:txBody>
          <a:bodyPr lIns="0" tIns="0" rIns="0" bIns="0" rtlCol="0" anchor="t">
            <a:spAutoFit/>
          </a:bodyPr>
          <a:lstStyle/>
          <a:p>
            <a:pPr algn="ctr">
              <a:lnSpc>
                <a:spcPts val="8448"/>
              </a:lnSpc>
            </a:pPr>
            <a:r>
              <a:rPr lang="en-US" sz="6099" dirty="0">
                <a:solidFill>
                  <a:srgbClr val="043296"/>
                </a:solidFill>
                <a:latin typeface="Fira Sans Medium"/>
              </a:rPr>
              <a:t>Ein </a:t>
            </a:r>
            <a:r>
              <a:rPr lang="en-US" sz="6099" dirty="0" err="1">
                <a:solidFill>
                  <a:srgbClr val="043296"/>
                </a:solidFill>
                <a:latin typeface="Fira Sans Medium"/>
              </a:rPr>
              <a:t>Brettspiel</a:t>
            </a:r>
            <a:r>
              <a:rPr lang="en-US" sz="6099" dirty="0">
                <a:solidFill>
                  <a:srgbClr val="043296"/>
                </a:solidFill>
                <a:latin typeface="Fira Sans Medium"/>
              </a:rPr>
              <a:t> </a:t>
            </a:r>
            <a:r>
              <a:rPr lang="en-US" sz="6099" dirty="0" err="1">
                <a:solidFill>
                  <a:srgbClr val="043296"/>
                </a:solidFill>
                <a:latin typeface="Fira Sans Medium"/>
              </a:rPr>
              <a:t>entwerfen</a:t>
            </a:r>
            <a:r>
              <a:rPr lang="en-US" sz="6099" dirty="0">
                <a:solidFill>
                  <a:srgbClr val="043296"/>
                </a:solidFill>
                <a:latin typeface="Fira Sans Medium"/>
              </a:rPr>
              <a:t>!</a:t>
            </a:r>
          </a:p>
        </p:txBody>
      </p:sp>
      <p:sp>
        <p:nvSpPr>
          <p:cNvPr id="7" name="TextBox 7"/>
          <p:cNvSpPr txBox="1"/>
          <p:nvPr/>
        </p:nvSpPr>
        <p:spPr>
          <a:xfrm>
            <a:off x="11754731" y="892226"/>
            <a:ext cx="9136637" cy="1193806"/>
          </a:xfrm>
          <a:prstGeom prst="rect">
            <a:avLst/>
          </a:prstGeom>
        </p:spPr>
        <p:txBody>
          <a:bodyPr lIns="0" tIns="0" rIns="0" bIns="0" rtlCol="0" anchor="t">
            <a:spAutoFit/>
          </a:bodyPr>
          <a:lstStyle/>
          <a:p>
            <a:pPr algn="l">
              <a:lnSpc>
                <a:spcPts val="9799"/>
              </a:lnSpc>
            </a:pPr>
            <a:r>
              <a:rPr lang="en-US" sz="6999" dirty="0">
                <a:solidFill>
                  <a:srgbClr val="FFFFFF"/>
                </a:solidFill>
                <a:latin typeface="Fira Sans Medium"/>
              </a:rPr>
              <a:t>Aufgabe</a:t>
            </a:r>
          </a:p>
        </p:txBody>
      </p:sp>
      <p:pic>
        <p:nvPicPr>
          <p:cNvPr id="8" name="Immagine 7" descr="Immagine che contiene testo">
            <a:extLst>
              <a:ext uri="{FF2B5EF4-FFF2-40B4-BE49-F238E27FC236}">
                <a16:creationId xmlns:a16="http://schemas.microsoft.com/office/drawing/2014/main" id="{5EA0A5C7-1B21-1A55-E26A-4D061E7E53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9" name="Immagine 8">
            <a:extLst>
              <a:ext uri="{FF2B5EF4-FFF2-40B4-BE49-F238E27FC236}">
                <a16:creationId xmlns:a16="http://schemas.microsoft.com/office/drawing/2014/main" id="{79D6E94B-AE39-FF10-EDD5-132F9CD085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92260" y="1370357"/>
            <a:ext cx="11585761" cy="2152650"/>
          </a:xfrm>
          <a:prstGeom prst="rect">
            <a:avLst/>
          </a:prstGeom>
        </p:spPr>
        <p:txBody>
          <a:bodyPr lIns="0" tIns="0" rIns="0" bIns="0" rtlCol="0" anchor="t">
            <a:spAutoFit/>
          </a:bodyPr>
          <a:lstStyle/>
          <a:p>
            <a:pPr algn="ctr">
              <a:lnSpc>
                <a:spcPts val="8486"/>
              </a:lnSpc>
              <a:spcBef>
                <a:spcPct val="0"/>
              </a:spcBef>
            </a:pPr>
            <a:r>
              <a:rPr lang="en-US" sz="7071" spc="-7" dirty="0" err="1">
                <a:solidFill>
                  <a:srgbClr val="043296"/>
                </a:solidFill>
                <a:latin typeface="Fira Sans Medium"/>
              </a:rPr>
              <a:t>Bewertung</a:t>
            </a:r>
            <a:r>
              <a:rPr lang="en-US" sz="7071" spc="-7" dirty="0">
                <a:solidFill>
                  <a:srgbClr val="043296"/>
                </a:solidFill>
                <a:latin typeface="Fira Sans Medium"/>
              </a:rPr>
              <a:t> des STEAM-</a:t>
            </a:r>
            <a:r>
              <a:rPr lang="en-US" sz="7071" spc="-7" dirty="0" err="1">
                <a:solidFill>
                  <a:srgbClr val="043296"/>
                </a:solidFill>
                <a:latin typeface="Fira Sans Medium"/>
              </a:rPr>
              <a:t>Lernens</a:t>
            </a:r>
            <a:endParaRPr lang="en-US" sz="7071" spc="-7" dirty="0">
              <a:solidFill>
                <a:srgbClr val="043296"/>
              </a:solidFill>
              <a:latin typeface="Fira Sans Medium"/>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6" name="TextBox 6"/>
          <p:cNvSpPr txBox="1"/>
          <p:nvPr/>
        </p:nvSpPr>
        <p:spPr>
          <a:xfrm>
            <a:off x="1652520" y="3970179"/>
            <a:ext cx="9790921" cy="4814780"/>
          </a:xfrm>
          <a:prstGeom prst="rect">
            <a:avLst/>
          </a:prstGeom>
        </p:spPr>
        <p:txBody>
          <a:bodyPr lIns="0" tIns="0" rIns="0" bIns="0" rtlCol="0" anchor="t">
            <a:spAutoFit/>
          </a:bodyPr>
          <a:lstStyle/>
          <a:p>
            <a:pPr>
              <a:lnSpc>
                <a:spcPts val="4155"/>
              </a:lnSpc>
              <a:spcBef>
                <a:spcPct val="0"/>
              </a:spcBef>
            </a:pPr>
            <a:r>
              <a:rPr lang="de-DE" sz="3000" dirty="0">
                <a:solidFill>
                  <a:srgbClr val="043296"/>
                </a:solidFill>
                <a:latin typeface="Fira Sans Medium"/>
              </a:rPr>
              <a:t>Es gibt viele Aspekte des STEAM-Lernens, die Sie vielleicht bewerten möchten, darunter:</a:t>
            </a:r>
          </a:p>
          <a:p>
            <a:pPr marL="457200" indent="-457200">
              <a:lnSpc>
                <a:spcPts val="4155"/>
              </a:lnSpc>
              <a:spcBef>
                <a:spcPct val="0"/>
              </a:spcBef>
              <a:buFont typeface="Arial" panose="020B0604020202020204" pitchFamily="34" charset="0"/>
              <a:buChar char="•"/>
            </a:pPr>
            <a:r>
              <a:rPr lang="de-DE" sz="3000" dirty="0">
                <a:solidFill>
                  <a:srgbClr val="043296"/>
                </a:solidFill>
                <a:latin typeface="Fira Sans Medium"/>
              </a:rPr>
              <a:t>Ausdauer der Schüler </a:t>
            </a:r>
          </a:p>
          <a:p>
            <a:pPr marL="457200" indent="-457200">
              <a:lnSpc>
                <a:spcPts val="4155"/>
              </a:lnSpc>
              <a:spcBef>
                <a:spcPct val="0"/>
              </a:spcBef>
              <a:buFont typeface="Arial" panose="020B0604020202020204" pitchFamily="34" charset="0"/>
              <a:buChar char="•"/>
            </a:pPr>
            <a:r>
              <a:rPr lang="de-DE" sz="3000" dirty="0">
                <a:solidFill>
                  <a:srgbClr val="043296"/>
                </a:solidFill>
                <a:latin typeface="Fira Sans Medium"/>
              </a:rPr>
              <a:t>Fortschritte bei der Verbesserung </a:t>
            </a:r>
          </a:p>
          <a:p>
            <a:pPr marL="457200" indent="-457200">
              <a:lnSpc>
                <a:spcPts val="4155"/>
              </a:lnSpc>
              <a:spcBef>
                <a:spcPct val="0"/>
              </a:spcBef>
              <a:buFont typeface="Arial" panose="020B0604020202020204" pitchFamily="34" charset="0"/>
              <a:buChar char="•"/>
            </a:pPr>
            <a:r>
              <a:rPr lang="de-DE" sz="3000" dirty="0">
                <a:solidFill>
                  <a:srgbClr val="043296"/>
                </a:solidFill>
                <a:latin typeface="Fira Sans Medium"/>
              </a:rPr>
              <a:t>Erreichen der Lehrplanziele </a:t>
            </a:r>
          </a:p>
          <a:p>
            <a:pPr marL="457200" indent="-457200">
              <a:lnSpc>
                <a:spcPts val="4155"/>
              </a:lnSpc>
              <a:spcBef>
                <a:spcPct val="0"/>
              </a:spcBef>
              <a:buFont typeface="Arial" panose="020B0604020202020204" pitchFamily="34" charset="0"/>
              <a:buChar char="•"/>
            </a:pPr>
            <a:r>
              <a:rPr lang="de-DE" sz="3000" dirty="0">
                <a:solidFill>
                  <a:srgbClr val="043296"/>
                </a:solidFill>
                <a:latin typeface="Fira Sans Medium"/>
              </a:rPr>
              <a:t>Zusammenarbeit und Teamwork </a:t>
            </a:r>
          </a:p>
          <a:p>
            <a:pPr marL="457200" indent="-457200">
              <a:lnSpc>
                <a:spcPts val="4155"/>
              </a:lnSpc>
              <a:spcBef>
                <a:spcPct val="0"/>
              </a:spcBef>
              <a:buFont typeface="Arial" panose="020B0604020202020204" pitchFamily="34" charset="0"/>
              <a:buChar char="•"/>
            </a:pPr>
            <a:r>
              <a:rPr lang="de-DE" sz="3000" dirty="0">
                <a:solidFill>
                  <a:srgbClr val="043296"/>
                </a:solidFill>
                <a:latin typeface="Fira Sans Medium"/>
              </a:rPr>
              <a:t>inhaltliche Kenntnisse </a:t>
            </a:r>
          </a:p>
          <a:p>
            <a:pPr marL="457200" indent="-457200">
              <a:lnSpc>
                <a:spcPts val="4155"/>
              </a:lnSpc>
              <a:spcBef>
                <a:spcPct val="0"/>
              </a:spcBef>
              <a:buFont typeface="Arial" panose="020B0604020202020204" pitchFamily="34" charset="0"/>
              <a:buChar char="•"/>
            </a:pPr>
            <a:r>
              <a:rPr lang="de-DE" sz="3000" dirty="0">
                <a:solidFill>
                  <a:srgbClr val="043296"/>
                </a:solidFill>
                <a:latin typeface="Fira Sans Medium"/>
              </a:rPr>
              <a:t>Anwendung der Inhalte </a:t>
            </a:r>
          </a:p>
          <a:p>
            <a:pPr marL="457200" indent="-457200">
              <a:lnSpc>
                <a:spcPts val="4155"/>
              </a:lnSpc>
              <a:spcBef>
                <a:spcPct val="0"/>
              </a:spcBef>
              <a:buFont typeface="Arial" panose="020B0604020202020204" pitchFamily="34" charset="0"/>
              <a:buChar char="•"/>
            </a:pPr>
            <a:r>
              <a:rPr lang="de-DE" sz="3000" dirty="0">
                <a:solidFill>
                  <a:srgbClr val="043296"/>
                </a:solidFill>
                <a:latin typeface="Fira Sans Medium"/>
              </a:rPr>
              <a:t>Erfolg des Entwurfs</a:t>
            </a:r>
          </a:p>
        </p:txBody>
      </p:sp>
      <p:pic>
        <p:nvPicPr>
          <p:cNvPr id="7" name="Picture 7"/>
          <p:cNvPicPr>
            <a:picLocks noChangeAspect="1"/>
          </p:cNvPicPr>
          <p:nvPr/>
        </p:nvPicPr>
        <p:blipFill>
          <a:blip r:embed="rId4"/>
          <a:srcRect l="28843" r="31673"/>
          <a:stretch>
            <a:fillRect/>
          </a:stretch>
        </p:blipFill>
        <p:spPr>
          <a:xfrm>
            <a:off x="11796901" y="3719012"/>
            <a:ext cx="4700152" cy="5261023"/>
          </a:xfrm>
          <a:prstGeom prst="rect">
            <a:avLst/>
          </a:prstGeom>
        </p:spPr>
      </p:pic>
      <p:pic>
        <p:nvPicPr>
          <p:cNvPr id="8" name="Immagine 7" descr="Immagine che contiene testo, grafica vettoriale, clipart">
            <a:extLst>
              <a:ext uri="{FF2B5EF4-FFF2-40B4-BE49-F238E27FC236}">
                <a16:creationId xmlns:a16="http://schemas.microsoft.com/office/drawing/2014/main" id="{F350CD3C-42B8-0F22-2928-B1E130B003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1CFFD481-8525-AF88-F47D-23137A27D2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sp>
        <p:nvSpPr>
          <p:cNvPr id="3" name="TextBox 3"/>
          <p:cNvSpPr txBox="1"/>
          <p:nvPr/>
        </p:nvSpPr>
        <p:spPr>
          <a:xfrm>
            <a:off x="7274709" y="1289542"/>
            <a:ext cx="10248852" cy="1193806"/>
          </a:xfrm>
          <a:prstGeom prst="rect">
            <a:avLst/>
          </a:prstGeom>
        </p:spPr>
        <p:txBody>
          <a:bodyPr lIns="0" tIns="0" rIns="0" bIns="0" rtlCol="0" anchor="t">
            <a:spAutoFit/>
          </a:bodyPr>
          <a:lstStyle/>
          <a:p>
            <a:pPr algn="l">
              <a:lnSpc>
                <a:spcPts val="9799"/>
              </a:lnSpc>
            </a:pPr>
            <a:r>
              <a:rPr lang="en-US" sz="6999" dirty="0">
                <a:solidFill>
                  <a:srgbClr val="FFFFFF"/>
                </a:solidFill>
                <a:latin typeface="Fira Sans Medium"/>
              </a:rPr>
              <a:t>Die </a:t>
            </a:r>
            <a:r>
              <a:rPr lang="en-US" sz="6999" dirty="0" err="1">
                <a:solidFill>
                  <a:srgbClr val="FFFFFF"/>
                </a:solidFill>
                <a:latin typeface="Fira Sans Medium"/>
              </a:rPr>
              <a:t>Bewertung</a:t>
            </a:r>
            <a:r>
              <a:rPr lang="en-US" sz="6999" dirty="0">
                <a:solidFill>
                  <a:srgbClr val="FFFFFF"/>
                </a:solidFill>
                <a:latin typeface="Fira Sans Medium"/>
              </a:rPr>
              <a:t> </a:t>
            </a:r>
            <a:r>
              <a:rPr lang="en-US" sz="6999" dirty="0" err="1">
                <a:solidFill>
                  <a:srgbClr val="FFFFFF"/>
                </a:solidFill>
                <a:latin typeface="Fira Sans Medium"/>
              </a:rPr>
              <a:t>kann</a:t>
            </a:r>
            <a:r>
              <a:rPr lang="en-US" sz="6999" dirty="0">
                <a:solidFill>
                  <a:srgbClr val="FFFFFF"/>
                </a:solidFill>
                <a:latin typeface="Fira Sans Medium"/>
              </a:rPr>
              <a:t> sein:</a:t>
            </a:r>
          </a:p>
        </p:txBody>
      </p:sp>
      <p:pic>
        <p:nvPicPr>
          <p:cNvPr id="6" name="Picture 6"/>
          <p:cNvPicPr>
            <a:picLocks noChangeAspect="1"/>
          </p:cNvPicPr>
          <p:nvPr/>
        </p:nvPicPr>
        <p:blipFill>
          <a:blip r:embed="rId4"/>
          <a:srcRect l="1230" r="39174" b="-1"/>
          <a:stretch>
            <a:fillRect/>
          </a:stretch>
        </p:blipFill>
        <p:spPr>
          <a:xfrm>
            <a:off x="0" y="4303914"/>
            <a:ext cx="5376300" cy="6017856"/>
          </a:xfrm>
          <a:prstGeom prst="rect">
            <a:avLst/>
          </a:prstGeom>
        </p:spPr>
      </p:pic>
      <p:grpSp>
        <p:nvGrpSpPr>
          <p:cNvPr id="7" name="Group 7"/>
          <p:cNvGrpSpPr/>
          <p:nvPr/>
        </p:nvGrpSpPr>
        <p:grpSpPr>
          <a:xfrm>
            <a:off x="6310847" y="4010999"/>
            <a:ext cx="5065359" cy="635016"/>
            <a:chOff x="0" y="0"/>
            <a:chExt cx="14561200" cy="1945053"/>
          </a:xfrm>
        </p:grpSpPr>
        <p:sp>
          <p:nvSpPr>
            <p:cNvPr id="8" name="Freeform 8"/>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9" name="TextBox 9"/>
          <p:cNvSpPr txBox="1"/>
          <p:nvPr/>
        </p:nvSpPr>
        <p:spPr>
          <a:xfrm>
            <a:off x="6310847" y="4137012"/>
            <a:ext cx="5065359" cy="410369"/>
          </a:xfrm>
          <a:prstGeom prst="rect">
            <a:avLst/>
          </a:prstGeom>
        </p:spPr>
        <p:txBody>
          <a:bodyPr wrap="square" lIns="0" tIns="0" rIns="0" bIns="0" rtlCol="0" anchor="t">
            <a:spAutoFit/>
          </a:bodyPr>
          <a:lstStyle/>
          <a:p>
            <a:pPr algn="ctr">
              <a:lnSpc>
                <a:spcPts val="3240"/>
              </a:lnSpc>
            </a:pPr>
            <a:r>
              <a:rPr lang="en-US" sz="3000" spc="-3" dirty="0" err="1">
                <a:solidFill>
                  <a:srgbClr val="043296"/>
                </a:solidFill>
                <a:latin typeface="Fira Sans Medium"/>
              </a:rPr>
              <a:t>Bewertung</a:t>
            </a:r>
            <a:r>
              <a:rPr lang="en-US" sz="3000" spc="-3" dirty="0">
                <a:solidFill>
                  <a:srgbClr val="043296"/>
                </a:solidFill>
                <a:latin typeface="Fira Sans Medium"/>
              </a:rPr>
              <a:t> </a:t>
            </a:r>
            <a:r>
              <a:rPr lang="en-US" sz="3000" spc="-3" dirty="0" err="1">
                <a:solidFill>
                  <a:srgbClr val="043296"/>
                </a:solidFill>
                <a:latin typeface="Fira Sans Medium"/>
              </a:rPr>
              <a:t>durch</a:t>
            </a:r>
            <a:r>
              <a:rPr lang="en-US" sz="3000" spc="-3" dirty="0">
                <a:solidFill>
                  <a:srgbClr val="043296"/>
                </a:solidFill>
                <a:latin typeface="Fira Sans Medium"/>
              </a:rPr>
              <a:t> den Lehrer</a:t>
            </a:r>
          </a:p>
        </p:txBody>
      </p:sp>
      <p:grpSp>
        <p:nvGrpSpPr>
          <p:cNvPr id="10" name="Group 10"/>
          <p:cNvGrpSpPr/>
          <p:nvPr/>
        </p:nvGrpSpPr>
        <p:grpSpPr>
          <a:xfrm>
            <a:off x="12011233" y="3986405"/>
            <a:ext cx="4635370" cy="595809"/>
            <a:chOff x="0" y="0"/>
            <a:chExt cx="5947195" cy="794413"/>
          </a:xfrm>
        </p:grpSpPr>
        <p:grpSp>
          <p:nvGrpSpPr>
            <p:cNvPr id="11" name="Group 11"/>
            <p:cNvGrpSpPr/>
            <p:nvPr/>
          </p:nvGrpSpPr>
          <p:grpSpPr>
            <a:xfrm>
              <a:off x="0" y="0"/>
              <a:ext cx="5947195" cy="794413"/>
              <a:chOff x="0" y="0"/>
              <a:chExt cx="14561200" cy="1945053"/>
            </a:xfrm>
          </p:grpSpPr>
          <p:sp>
            <p:nvSpPr>
              <p:cNvPr id="12" name="Freeform 12"/>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13" name="TextBox 13"/>
            <p:cNvSpPr txBox="1"/>
            <p:nvPr/>
          </p:nvSpPr>
          <p:spPr>
            <a:xfrm>
              <a:off x="341503" y="169484"/>
              <a:ext cx="5120012" cy="547159"/>
            </a:xfrm>
            <a:prstGeom prst="rect">
              <a:avLst/>
            </a:prstGeom>
          </p:spPr>
          <p:txBody>
            <a:bodyPr lIns="0" tIns="0" rIns="0" bIns="0" rtlCol="0" anchor="t">
              <a:spAutoFit/>
            </a:bodyPr>
            <a:lstStyle/>
            <a:p>
              <a:pPr algn="ctr">
                <a:lnSpc>
                  <a:spcPts val="3240"/>
                </a:lnSpc>
              </a:pPr>
              <a:r>
                <a:rPr lang="en-US" sz="3000" spc="-3" dirty="0">
                  <a:solidFill>
                    <a:srgbClr val="043296"/>
                  </a:solidFill>
                  <a:latin typeface="Fira Sans Medium"/>
                </a:rPr>
                <a:t>Peer-</a:t>
              </a:r>
              <a:r>
                <a:rPr lang="en-US" sz="3000" spc="-3" dirty="0" err="1">
                  <a:solidFill>
                    <a:srgbClr val="043296"/>
                  </a:solidFill>
                  <a:latin typeface="Fira Sans Medium"/>
                </a:rPr>
                <a:t>Bewertung</a:t>
              </a:r>
              <a:endParaRPr lang="en-US" sz="3000" spc="-3" dirty="0">
                <a:solidFill>
                  <a:srgbClr val="043296"/>
                </a:solidFill>
                <a:latin typeface="Fira Sans Medium"/>
              </a:endParaRPr>
            </a:p>
          </p:txBody>
        </p:sp>
      </p:grpSp>
      <p:grpSp>
        <p:nvGrpSpPr>
          <p:cNvPr id="14" name="Group 14"/>
          <p:cNvGrpSpPr/>
          <p:nvPr/>
        </p:nvGrpSpPr>
        <p:grpSpPr>
          <a:xfrm>
            <a:off x="6272817" y="5211003"/>
            <a:ext cx="5103384" cy="640096"/>
            <a:chOff x="0" y="0"/>
            <a:chExt cx="14561200" cy="1945053"/>
          </a:xfrm>
        </p:grpSpPr>
        <p:sp>
          <p:nvSpPr>
            <p:cNvPr id="15" name="Freeform 15"/>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16" name="TextBox 16"/>
          <p:cNvSpPr txBox="1"/>
          <p:nvPr/>
        </p:nvSpPr>
        <p:spPr>
          <a:xfrm>
            <a:off x="6941673" y="5349576"/>
            <a:ext cx="3710775" cy="426720"/>
          </a:xfrm>
          <a:prstGeom prst="rect">
            <a:avLst/>
          </a:prstGeom>
        </p:spPr>
        <p:txBody>
          <a:bodyPr lIns="0" tIns="0" rIns="0" bIns="0" rtlCol="0" anchor="t">
            <a:spAutoFit/>
          </a:bodyPr>
          <a:lstStyle/>
          <a:p>
            <a:pPr algn="ctr">
              <a:lnSpc>
                <a:spcPts val="3240"/>
              </a:lnSpc>
            </a:pPr>
            <a:r>
              <a:rPr lang="en-US" sz="3000" spc="-3" dirty="0" err="1">
                <a:solidFill>
                  <a:srgbClr val="043296"/>
                </a:solidFill>
                <a:latin typeface="Fira Sans Medium"/>
              </a:rPr>
              <a:t>Gruppenbewertung</a:t>
            </a:r>
            <a:endParaRPr lang="en-US" sz="3000" spc="-3" dirty="0">
              <a:solidFill>
                <a:srgbClr val="043296"/>
              </a:solidFill>
              <a:latin typeface="Fira Sans Medium"/>
            </a:endParaRPr>
          </a:p>
        </p:txBody>
      </p:sp>
      <p:grpSp>
        <p:nvGrpSpPr>
          <p:cNvPr id="17" name="Group 17"/>
          <p:cNvGrpSpPr/>
          <p:nvPr/>
        </p:nvGrpSpPr>
        <p:grpSpPr>
          <a:xfrm>
            <a:off x="12011232" y="5231916"/>
            <a:ext cx="4635374" cy="619183"/>
            <a:chOff x="305181" y="0"/>
            <a:chExt cx="6180499" cy="825577"/>
          </a:xfrm>
        </p:grpSpPr>
        <p:grpSp>
          <p:nvGrpSpPr>
            <p:cNvPr id="18" name="Group 18"/>
            <p:cNvGrpSpPr/>
            <p:nvPr/>
          </p:nvGrpSpPr>
          <p:grpSpPr>
            <a:xfrm>
              <a:off x="305181" y="0"/>
              <a:ext cx="6180499" cy="825577"/>
              <a:chOff x="0" y="0"/>
              <a:chExt cx="14561200" cy="1945053"/>
            </a:xfrm>
          </p:grpSpPr>
          <p:sp>
            <p:nvSpPr>
              <p:cNvPr id="19" name="Freeform 19"/>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20" name="TextBox 20"/>
            <p:cNvSpPr txBox="1"/>
            <p:nvPr/>
          </p:nvSpPr>
          <p:spPr>
            <a:xfrm>
              <a:off x="546265" y="156880"/>
              <a:ext cx="5740340" cy="547158"/>
            </a:xfrm>
            <a:prstGeom prst="rect">
              <a:avLst/>
            </a:prstGeom>
          </p:spPr>
          <p:txBody>
            <a:bodyPr lIns="0" tIns="0" rIns="0" bIns="0" rtlCol="0" anchor="t">
              <a:spAutoFit/>
            </a:bodyPr>
            <a:lstStyle/>
            <a:p>
              <a:pPr algn="ctr">
                <a:lnSpc>
                  <a:spcPts val="3240"/>
                </a:lnSpc>
              </a:pPr>
              <a:r>
                <a:rPr lang="en-US" sz="3000" spc="-3" dirty="0" err="1">
                  <a:solidFill>
                    <a:srgbClr val="043296"/>
                  </a:solidFill>
                  <a:latin typeface="Fira Sans Medium"/>
                </a:rPr>
                <a:t>Selbsteinschätzung</a:t>
              </a:r>
              <a:endParaRPr lang="en-US" sz="3000" spc="-3" dirty="0">
                <a:solidFill>
                  <a:srgbClr val="043296"/>
                </a:solidFill>
                <a:latin typeface="Fira Sans Medium"/>
              </a:endParaRPr>
            </a:p>
          </p:txBody>
        </p:sp>
      </p:grpSp>
      <p:grpSp>
        <p:nvGrpSpPr>
          <p:cNvPr id="21" name="Group 21"/>
          <p:cNvGrpSpPr/>
          <p:nvPr/>
        </p:nvGrpSpPr>
        <p:grpSpPr>
          <a:xfrm>
            <a:off x="8668785" y="6937987"/>
            <a:ext cx="5705397" cy="843439"/>
            <a:chOff x="0" y="76773"/>
            <a:chExt cx="7607197" cy="1124585"/>
          </a:xfrm>
        </p:grpSpPr>
        <p:grpSp>
          <p:nvGrpSpPr>
            <p:cNvPr id="22" name="Group 22"/>
            <p:cNvGrpSpPr/>
            <p:nvPr/>
          </p:nvGrpSpPr>
          <p:grpSpPr>
            <a:xfrm>
              <a:off x="0" y="85697"/>
              <a:ext cx="7607197" cy="1016153"/>
              <a:chOff x="0" y="0"/>
              <a:chExt cx="14561200" cy="1945053"/>
            </a:xfrm>
          </p:grpSpPr>
          <p:sp>
            <p:nvSpPr>
              <p:cNvPr id="23" name="Freeform 23"/>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24" name="TextBox 24"/>
            <p:cNvSpPr txBox="1"/>
            <p:nvPr/>
          </p:nvSpPr>
          <p:spPr>
            <a:xfrm>
              <a:off x="232985" y="76773"/>
              <a:ext cx="6969686" cy="1124585"/>
            </a:xfrm>
            <a:prstGeom prst="rect">
              <a:avLst/>
            </a:prstGeom>
          </p:spPr>
          <p:txBody>
            <a:bodyPr lIns="0" tIns="0" rIns="0" bIns="0" rtlCol="0" anchor="t">
              <a:spAutoFit/>
            </a:bodyPr>
            <a:lstStyle/>
            <a:p>
              <a:pPr algn="ctr">
                <a:lnSpc>
                  <a:spcPts val="3240"/>
                </a:lnSpc>
              </a:pPr>
              <a:r>
                <a:rPr lang="de-DE" sz="3000" spc="-3" dirty="0">
                  <a:solidFill>
                    <a:srgbClr val="043296"/>
                  </a:solidFill>
                  <a:latin typeface="Fira Sans Medium"/>
                </a:rPr>
                <a:t>Was ist mit der Bewertung von Lehrern durch Schüler?!</a:t>
              </a:r>
            </a:p>
          </p:txBody>
        </p:sp>
      </p:grpSp>
      <p:pic>
        <p:nvPicPr>
          <p:cNvPr id="25" name="Immagine 24" descr="Immagine che contiene testo, grafica vettoriale, clipart">
            <a:extLst>
              <a:ext uri="{FF2B5EF4-FFF2-40B4-BE49-F238E27FC236}">
                <a16:creationId xmlns:a16="http://schemas.microsoft.com/office/drawing/2014/main" id="{834852C5-5B09-BF2F-6562-3300FF4E45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6" name="Immagine 25" descr="Immagine che contiene testo">
            <a:extLst>
              <a:ext uri="{FF2B5EF4-FFF2-40B4-BE49-F238E27FC236}">
                <a16:creationId xmlns:a16="http://schemas.microsoft.com/office/drawing/2014/main" id="{45C4ADF4-C793-D0B3-8EC8-C3FAB3180C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09800" y="1117493"/>
            <a:ext cx="12989849" cy="1947891"/>
          </a:xfrm>
          <a:prstGeom prst="rect">
            <a:avLst/>
          </a:prstGeom>
        </p:spPr>
        <p:txBody>
          <a:bodyPr wrap="square" lIns="0" tIns="0" rIns="0" bIns="0" rtlCol="0" anchor="t">
            <a:spAutoFit/>
          </a:bodyPr>
          <a:lstStyle/>
          <a:p>
            <a:pPr algn="ctr">
              <a:lnSpc>
                <a:spcPts val="7646"/>
              </a:lnSpc>
              <a:spcBef>
                <a:spcPct val="0"/>
              </a:spcBef>
            </a:pPr>
            <a:r>
              <a:rPr lang="de-DE" sz="5400" spc="-6" dirty="0">
                <a:solidFill>
                  <a:srgbClr val="043296"/>
                </a:solidFill>
                <a:latin typeface="Fira Sans Medium"/>
              </a:rPr>
              <a:t>Wie kann man eine formative Bewertung in einer STEAM-Klasse durchführen?</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542" y="9515866"/>
            <a:ext cx="16924915" cy="771134"/>
          </a:xfrm>
          <a:prstGeom prst="rect">
            <a:avLst/>
          </a:prstGeom>
        </p:spPr>
      </p:pic>
      <p:grpSp>
        <p:nvGrpSpPr>
          <p:cNvPr id="6" name="Group 6"/>
          <p:cNvGrpSpPr/>
          <p:nvPr/>
        </p:nvGrpSpPr>
        <p:grpSpPr>
          <a:xfrm>
            <a:off x="2461871" y="3473906"/>
            <a:ext cx="14455774" cy="444375"/>
            <a:chOff x="0" y="0"/>
            <a:chExt cx="19274366" cy="592500"/>
          </a:xfrm>
        </p:grpSpPr>
        <p:sp>
          <p:nvSpPr>
            <p:cNvPr id="7" name="Freeform 7"/>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8" name="Freeform 8"/>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3693D7"/>
            </a:solidFill>
          </p:spPr>
        </p:sp>
      </p:grpSp>
      <p:grpSp>
        <p:nvGrpSpPr>
          <p:cNvPr id="9" name="Group 9"/>
          <p:cNvGrpSpPr/>
          <p:nvPr/>
        </p:nvGrpSpPr>
        <p:grpSpPr>
          <a:xfrm>
            <a:off x="3183230" y="3230366"/>
            <a:ext cx="10127614" cy="515655"/>
            <a:chOff x="0" y="0"/>
            <a:chExt cx="13503486" cy="687540"/>
          </a:xfrm>
        </p:grpSpPr>
        <p:sp>
          <p:nvSpPr>
            <p:cNvPr id="10" name="Freeform 10"/>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3693D7"/>
            </a:solidFill>
          </p:spPr>
        </p:sp>
        <p:sp>
          <p:nvSpPr>
            <p:cNvPr id="11" name="Freeform 11"/>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13" name="Group 13"/>
          <p:cNvGrpSpPr/>
          <p:nvPr/>
        </p:nvGrpSpPr>
        <p:grpSpPr>
          <a:xfrm>
            <a:off x="2461871" y="4222346"/>
            <a:ext cx="14455774" cy="444375"/>
            <a:chOff x="0" y="0"/>
            <a:chExt cx="19274366" cy="592500"/>
          </a:xfrm>
        </p:grpSpPr>
        <p:sp>
          <p:nvSpPr>
            <p:cNvPr id="14" name="Freeform 14"/>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15" name="Freeform 15"/>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858EF0"/>
            </a:solidFill>
          </p:spPr>
        </p:sp>
      </p:grpSp>
      <p:grpSp>
        <p:nvGrpSpPr>
          <p:cNvPr id="16" name="Group 16"/>
          <p:cNvGrpSpPr/>
          <p:nvPr/>
        </p:nvGrpSpPr>
        <p:grpSpPr>
          <a:xfrm>
            <a:off x="3183230" y="3978806"/>
            <a:ext cx="10127614" cy="515655"/>
            <a:chOff x="0" y="0"/>
            <a:chExt cx="13503486" cy="687540"/>
          </a:xfrm>
        </p:grpSpPr>
        <p:sp>
          <p:nvSpPr>
            <p:cNvPr id="17" name="Freeform 17"/>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858EF0"/>
            </a:solidFill>
          </p:spPr>
        </p:sp>
        <p:sp>
          <p:nvSpPr>
            <p:cNvPr id="18" name="Freeform 18"/>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20" name="Group 20"/>
          <p:cNvGrpSpPr/>
          <p:nvPr/>
        </p:nvGrpSpPr>
        <p:grpSpPr>
          <a:xfrm>
            <a:off x="2461871" y="4970786"/>
            <a:ext cx="14455774" cy="444375"/>
            <a:chOff x="0" y="0"/>
            <a:chExt cx="19274366" cy="592500"/>
          </a:xfrm>
        </p:grpSpPr>
        <p:sp>
          <p:nvSpPr>
            <p:cNvPr id="21" name="Freeform 21"/>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22" name="Freeform 22"/>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90278E"/>
            </a:solidFill>
          </p:spPr>
        </p:sp>
      </p:grpSp>
      <p:grpSp>
        <p:nvGrpSpPr>
          <p:cNvPr id="23" name="Group 23"/>
          <p:cNvGrpSpPr/>
          <p:nvPr/>
        </p:nvGrpSpPr>
        <p:grpSpPr>
          <a:xfrm>
            <a:off x="3183230" y="4727246"/>
            <a:ext cx="10127614" cy="515655"/>
            <a:chOff x="0" y="0"/>
            <a:chExt cx="13503486" cy="687540"/>
          </a:xfrm>
        </p:grpSpPr>
        <p:sp>
          <p:nvSpPr>
            <p:cNvPr id="24" name="Freeform 24"/>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90278E"/>
            </a:solidFill>
          </p:spPr>
        </p:sp>
        <p:sp>
          <p:nvSpPr>
            <p:cNvPr id="25" name="Freeform 25"/>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27" name="Group 27"/>
          <p:cNvGrpSpPr/>
          <p:nvPr/>
        </p:nvGrpSpPr>
        <p:grpSpPr>
          <a:xfrm>
            <a:off x="2461871" y="5719226"/>
            <a:ext cx="14455774" cy="444375"/>
            <a:chOff x="0" y="0"/>
            <a:chExt cx="19274366" cy="592500"/>
          </a:xfrm>
        </p:grpSpPr>
        <p:sp>
          <p:nvSpPr>
            <p:cNvPr id="28" name="Freeform 28"/>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29" name="Freeform 29"/>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3693D7"/>
            </a:solidFill>
          </p:spPr>
        </p:sp>
      </p:grpSp>
      <p:grpSp>
        <p:nvGrpSpPr>
          <p:cNvPr id="30" name="Group 30"/>
          <p:cNvGrpSpPr/>
          <p:nvPr/>
        </p:nvGrpSpPr>
        <p:grpSpPr>
          <a:xfrm>
            <a:off x="3183230" y="5475686"/>
            <a:ext cx="10127614" cy="515655"/>
            <a:chOff x="0" y="0"/>
            <a:chExt cx="13503486" cy="687540"/>
          </a:xfrm>
        </p:grpSpPr>
        <p:sp>
          <p:nvSpPr>
            <p:cNvPr id="31" name="Freeform 31"/>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3693D7"/>
            </a:solidFill>
          </p:spPr>
        </p:sp>
        <p:sp>
          <p:nvSpPr>
            <p:cNvPr id="32" name="Freeform 32"/>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34" name="Group 34"/>
          <p:cNvGrpSpPr/>
          <p:nvPr/>
        </p:nvGrpSpPr>
        <p:grpSpPr>
          <a:xfrm>
            <a:off x="2461871" y="6467666"/>
            <a:ext cx="14455774" cy="444375"/>
            <a:chOff x="0" y="0"/>
            <a:chExt cx="19274366" cy="592500"/>
          </a:xfrm>
        </p:grpSpPr>
        <p:sp>
          <p:nvSpPr>
            <p:cNvPr id="35" name="Freeform 35"/>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36" name="Freeform 36"/>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043296"/>
            </a:solidFill>
          </p:spPr>
        </p:sp>
      </p:grpSp>
      <p:grpSp>
        <p:nvGrpSpPr>
          <p:cNvPr id="37" name="Group 37"/>
          <p:cNvGrpSpPr/>
          <p:nvPr/>
        </p:nvGrpSpPr>
        <p:grpSpPr>
          <a:xfrm>
            <a:off x="3183230" y="6224126"/>
            <a:ext cx="10127614" cy="515655"/>
            <a:chOff x="0" y="0"/>
            <a:chExt cx="13503486" cy="687540"/>
          </a:xfrm>
        </p:grpSpPr>
        <p:sp>
          <p:nvSpPr>
            <p:cNvPr id="38" name="Freeform 38"/>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043296"/>
            </a:solidFill>
          </p:spPr>
        </p:sp>
        <p:sp>
          <p:nvSpPr>
            <p:cNvPr id="39" name="Freeform 39"/>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41" name="Group 41"/>
          <p:cNvGrpSpPr/>
          <p:nvPr/>
        </p:nvGrpSpPr>
        <p:grpSpPr>
          <a:xfrm>
            <a:off x="2461871" y="7216106"/>
            <a:ext cx="14455774" cy="444375"/>
            <a:chOff x="0" y="0"/>
            <a:chExt cx="19274366" cy="592500"/>
          </a:xfrm>
        </p:grpSpPr>
        <p:sp>
          <p:nvSpPr>
            <p:cNvPr id="42" name="Freeform 42"/>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43" name="Freeform 43"/>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3693D7"/>
            </a:solidFill>
          </p:spPr>
        </p:sp>
      </p:grpSp>
      <p:grpSp>
        <p:nvGrpSpPr>
          <p:cNvPr id="44" name="Group 44"/>
          <p:cNvGrpSpPr/>
          <p:nvPr/>
        </p:nvGrpSpPr>
        <p:grpSpPr>
          <a:xfrm>
            <a:off x="3183230" y="6972566"/>
            <a:ext cx="10127614" cy="515655"/>
            <a:chOff x="0" y="0"/>
            <a:chExt cx="13503486" cy="687540"/>
          </a:xfrm>
        </p:grpSpPr>
        <p:sp>
          <p:nvSpPr>
            <p:cNvPr id="45" name="Freeform 45"/>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3693D7"/>
            </a:solidFill>
          </p:spPr>
        </p:sp>
        <p:sp>
          <p:nvSpPr>
            <p:cNvPr id="46" name="Freeform 46"/>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48" name="Group 48"/>
          <p:cNvGrpSpPr/>
          <p:nvPr/>
        </p:nvGrpSpPr>
        <p:grpSpPr>
          <a:xfrm>
            <a:off x="2461871" y="7964546"/>
            <a:ext cx="14455774" cy="444375"/>
            <a:chOff x="0" y="0"/>
            <a:chExt cx="19274366" cy="592500"/>
          </a:xfrm>
        </p:grpSpPr>
        <p:sp>
          <p:nvSpPr>
            <p:cNvPr id="49" name="Freeform 49"/>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50" name="Freeform 50"/>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858EF0"/>
            </a:solidFill>
          </p:spPr>
        </p:sp>
      </p:grpSp>
      <p:grpSp>
        <p:nvGrpSpPr>
          <p:cNvPr id="51" name="Group 51"/>
          <p:cNvGrpSpPr/>
          <p:nvPr/>
        </p:nvGrpSpPr>
        <p:grpSpPr>
          <a:xfrm>
            <a:off x="3183230" y="7721006"/>
            <a:ext cx="10127614" cy="515655"/>
            <a:chOff x="0" y="0"/>
            <a:chExt cx="13503486" cy="687540"/>
          </a:xfrm>
        </p:grpSpPr>
        <p:sp>
          <p:nvSpPr>
            <p:cNvPr id="52" name="Freeform 52"/>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858EF0"/>
            </a:solidFill>
          </p:spPr>
        </p:sp>
        <p:sp>
          <p:nvSpPr>
            <p:cNvPr id="53" name="Freeform 53"/>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55" name="Group 55"/>
          <p:cNvGrpSpPr/>
          <p:nvPr/>
        </p:nvGrpSpPr>
        <p:grpSpPr>
          <a:xfrm>
            <a:off x="3183230" y="8469446"/>
            <a:ext cx="10127614" cy="515655"/>
            <a:chOff x="0" y="0"/>
            <a:chExt cx="13503486" cy="687540"/>
          </a:xfrm>
        </p:grpSpPr>
        <p:sp>
          <p:nvSpPr>
            <p:cNvPr id="56" name="Freeform 56"/>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90278E"/>
            </a:solidFill>
          </p:spPr>
        </p:sp>
        <p:sp>
          <p:nvSpPr>
            <p:cNvPr id="57" name="Freeform 57"/>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pic>
        <p:nvPicPr>
          <p:cNvPr id="59" name="Immagine 58" descr="Immagine che contiene testo, grafica vettoriale, clipart">
            <a:extLst>
              <a:ext uri="{FF2B5EF4-FFF2-40B4-BE49-F238E27FC236}">
                <a16:creationId xmlns:a16="http://schemas.microsoft.com/office/drawing/2014/main" id="{1488E52A-63EE-A654-0CBB-09ECDD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60" name="Immagine 59" descr="Immagine che contiene testo">
            <a:extLst>
              <a:ext uri="{FF2B5EF4-FFF2-40B4-BE49-F238E27FC236}">
                <a16:creationId xmlns:a16="http://schemas.microsoft.com/office/drawing/2014/main" id="{A617A4AE-C5E0-891B-4FCC-A798DA711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
        <p:nvSpPr>
          <p:cNvPr id="3" name="Google Shape;448;p27">
            <a:extLst>
              <a:ext uri="{FF2B5EF4-FFF2-40B4-BE49-F238E27FC236}">
                <a16:creationId xmlns:a16="http://schemas.microsoft.com/office/drawing/2014/main" id="{43C8FD5C-B215-1E21-619B-275352C58177}"/>
              </a:ext>
            </a:extLst>
          </p:cNvPr>
          <p:cNvSpPr txBox="1"/>
          <p:nvPr/>
        </p:nvSpPr>
        <p:spPr>
          <a:xfrm>
            <a:off x="3461488" y="3273194"/>
            <a:ext cx="9571200" cy="4002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600" dirty="0" err="1">
                <a:solidFill>
                  <a:srgbClr val="FFFFFF"/>
                </a:solidFill>
                <a:latin typeface="Fira Sans Medium"/>
                <a:ea typeface="Fira Sans Medium"/>
                <a:cs typeface="Fira Sans Medium"/>
                <a:sym typeface="Fira Sans Medium"/>
              </a:rPr>
              <a:t>Lerntagebuch</a:t>
            </a:r>
            <a:endParaRPr dirty="0"/>
          </a:p>
        </p:txBody>
      </p:sp>
      <p:sp>
        <p:nvSpPr>
          <p:cNvPr id="4" name="Google Shape;455;p27">
            <a:extLst>
              <a:ext uri="{FF2B5EF4-FFF2-40B4-BE49-F238E27FC236}">
                <a16:creationId xmlns:a16="http://schemas.microsoft.com/office/drawing/2014/main" id="{8F3204E3-B3C9-0E35-511E-F956AD6D8654}"/>
              </a:ext>
            </a:extLst>
          </p:cNvPr>
          <p:cNvSpPr txBox="1"/>
          <p:nvPr/>
        </p:nvSpPr>
        <p:spPr>
          <a:xfrm>
            <a:off x="3461488" y="4021634"/>
            <a:ext cx="9571200" cy="4002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600">
                <a:solidFill>
                  <a:srgbClr val="FFFFFF"/>
                </a:solidFill>
                <a:latin typeface="Fira Sans Medium"/>
                <a:ea typeface="Fira Sans Medium"/>
                <a:cs typeface="Fira Sans Medium"/>
                <a:sym typeface="Fira Sans Medium"/>
              </a:rPr>
              <a:t>Rubriken</a:t>
            </a:r>
            <a:endParaRPr/>
          </a:p>
        </p:txBody>
      </p:sp>
      <p:sp>
        <p:nvSpPr>
          <p:cNvPr id="61" name="Google Shape;462;p27">
            <a:extLst>
              <a:ext uri="{FF2B5EF4-FFF2-40B4-BE49-F238E27FC236}">
                <a16:creationId xmlns:a16="http://schemas.microsoft.com/office/drawing/2014/main" id="{99089DD1-9DC0-DBC5-6894-70D21EC623B7}"/>
              </a:ext>
            </a:extLst>
          </p:cNvPr>
          <p:cNvSpPr txBox="1"/>
          <p:nvPr/>
        </p:nvSpPr>
        <p:spPr>
          <a:xfrm>
            <a:off x="3461488" y="4770074"/>
            <a:ext cx="9571200" cy="4002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600">
                <a:solidFill>
                  <a:srgbClr val="FFFFFF"/>
                </a:solidFill>
                <a:latin typeface="Fira Sans Medium"/>
                <a:ea typeface="Fira Sans Medium"/>
                <a:cs typeface="Fira Sans Medium"/>
                <a:sym typeface="Fira Sans Medium"/>
              </a:rPr>
              <a:t>Mappen</a:t>
            </a:r>
            <a:endParaRPr/>
          </a:p>
        </p:txBody>
      </p:sp>
      <p:sp>
        <p:nvSpPr>
          <p:cNvPr id="62" name="Google Shape;469;p27">
            <a:extLst>
              <a:ext uri="{FF2B5EF4-FFF2-40B4-BE49-F238E27FC236}">
                <a16:creationId xmlns:a16="http://schemas.microsoft.com/office/drawing/2014/main" id="{56EC048D-0646-8E48-9D63-3EA7E56C107A}"/>
              </a:ext>
            </a:extLst>
          </p:cNvPr>
          <p:cNvSpPr txBox="1"/>
          <p:nvPr/>
        </p:nvSpPr>
        <p:spPr>
          <a:xfrm>
            <a:off x="3461488" y="5518514"/>
            <a:ext cx="9571200" cy="4002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600">
                <a:solidFill>
                  <a:srgbClr val="FFFFFF"/>
                </a:solidFill>
                <a:latin typeface="Fira Sans Medium"/>
                <a:ea typeface="Fira Sans Medium"/>
                <a:cs typeface="Fira Sans Medium"/>
                <a:sym typeface="Fira Sans Medium"/>
              </a:rPr>
              <a:t>Mündliche Feedback-Runde</a:t>
            </a:r>
            <a:endParaRPr/>
          </a:p>
        </p:txBody>
      </p:sp>
      <p:sp>
        <p:nvSpPr>
          <p:cNvPr id="63" name="Google Shape;476;p27">
            <a:extLst>
              <a:ext uri="{FF2B5EF4-FFF2-40B4-BE49-F238E27FC236}">
                <a16:creationId xmlns:a16="http://schemas.microsoft.com/office/drawing/2014/main" id="{341A3647-6C40-135E-0706-DBC177D76F27}"/>
              </a:ext>
            </a:extLst>
          </p:cNvPr>
          <p:cNvSpPr txBox="1"/>
          <p:nvPr/>
        </p:nvSpPr>
        <p:spPr>
          <a:xfrm>
            <a:off x="3461488" y="6266954"/>
            <a:ext cx="9571200" cy="4002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600">
                <a:solidFill>
                  <a:srgbClr val="FFFFFF"/>
                </a:solidFill>
                <a:latin typeface="Fira Sans Medium"/>
                <a:ea typeface="Fira Sans Medium"/>
                <a:cs typeface="Fira Sans Medium"/>
                <a:sym typeface="Fira Sans Medium"/>
              </a:rPr>
              <a:t>Anonymes schriftliches Feedback </a:t>
            </a:r>
            <a:endParaRPr/>
          </a:p>
        </p:txBody>
      </p:sp>
      <p:sp>
        <p:nvSpPr>
          <p:cNvPr id="64" name="Google Shape;483;p27">
            <a:extLst>
              <a:ext uri="{FF2B5EF4-FFF2-40B4-BE49-F238E27FC236}">
                <a16:creationId xmlns:a16="http://schemas.microsoft.com/office/drawing/2014/main" id="{C2E737B0-6F10-1CC7-CA56-C25E43A5E2EC}"/>
              </a:ext>
            </a:extLst>
          </p:cNvPr>
          <p:cNvSpPr txBox="1"/>
          <p:nvPr/>
        </p:nvSpPr>
        <p:spPr>
          <a:xfrm>
            <a:off x="3461488" y="7015394"/>
            <a:ext cx="9571200" cy="4002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600" b="0" i="0" u="none" strike="noStrike" cap="none">
                <a:solidFill>
                  <a:srgbClr val="FFFFFF"/>
                </a:solidFill>
                <a:latin typeface="Fira Sans Medium"/>
                <a:ea typeface="Fira Sans Medium"/>
                <a:cs typeface="Fira Sans Medium"/>
                <a:sym typeface="Fira Sans Medium"/>
              </a:rPr>
              <a:t>Two stars and a wish - "Zwei Sterne und ein Wunsch"</a:t>
            </a:r>
            <a:endParaRPr/>
          </a:p>
        </p:txBody>
      </p:sp>
      <p:sp>
        <p:nvSpPr>
          <p:cNvPr id="65" name="Google Shape;490;p27">
            <a:extLst>
              <a:ext uri="{FF2B5EF4-FFF2-40B4-BE49-F238E27FC236}">
                <a16:creationId xmlns:a16="http://schemas.microsoft.com/office/drawing/2014/main" id="{E26B3BE0-0FB5-F29E-54AE-F0A55725B5E1}"/>
              </a:ext>
            </a:extLst>
          </p:cNvPr>
          <p:cNvSpPr txBox="1"/>
          <p:nvPr/>
        </p:nvSpPr>
        <p:spPr>
          <a:xfrm>
            <a:off x="3461488" y="7763834"/>
            <a:ext cx="9571200" cy="4002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600" b="0" i="0" u="none" strike="noStrike" cap="none">
                <a:solidFill>
                  <a:srgbClr val="FFFFFF"/>
                </a:solidFill>
                <a:latin typeface="Fira Sans Medium"/>
                <a:ea typeface="Fira Sans Medium"/>
                <a:cs typeface="Fira Sans Medium"/>
                <a:sym typeface="Fira Sans Medium"/>
              </a:rPr>
              <a:t>Venn </a:t>
            </a:r>
            <a:r>
              <a:rPr lang="en-US" sz="2600">
                <a:solidFill>
                  <a:srgbClr val="FFFFFF"/>
                </a:solidFill>
                <a:latin typeface="Fira Sans Medium"/>
                <a:ea typeface="Fira Sans Medium"/>
                <a:cs typeface="Fira Sans Medium"/>
                <a:sym typeface="Fira Sans Medium"/>
              </a:rPr>
              <a:t>D</a:t>
            </a:r>
            <a:r>
              <a:rPr lang="en-US" sz="2600" b="0" i="0" u="none" strike="noStrike" cap="none">
                <a:solidFill>
                  <a:srgbClr val="FFFFFF"/>
                </a:solidFill>
                <a:latin typeface="Fira Sans Medium"/>
                <a:ea typeface="Fira Sans Medium"/>
                <a:cs typeface="Fira Sans Medium"/>
                <a:sym typeface="Fira Sans Medium"/>
              </a:rPr>
              <a:t>iagram</a:t>
            </a:r>
            <a:endParaRPr/>
          </a:p>
        </p:txBody>
      </p:sp>
      <p:sp>
        <p:nvSpPr>
          <p:cNvPr id="66" name="Google Shape;494;p27">
            <a:extLst>
              <a:ext uri="{FF2B5EF4-FFF2-40B4-BE49-F238E27FC236}">
                <a16:creationId xmlns:a16="http://schemas.microsoft.com/office/drawing/2014/main" id="{E5A00AD2-195F-A2C8-B691-5D2D669E9D8A}"/>
              </a:ext>
            </a:extLst>
          </p:cNvPr>
          <p:cNvSpPr txBox="1"/>
          <p:nvPr/>
        </p:nvSpPr>
        <p:spPr>
          <a:xfrm>
            <a:off x="3461488" y="8512274"/>
            <a:ext cx="9571200" cy="4002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600" dirty="0" err="1">
                <a:solidFill>
                  <a:srgbClr val="FFFFFF"/>
                </a:solidFill>
                <a:latin typeface="Fira Sans Medium"/>
                <a:ea typeface="Fira Sans Medium"/>
                <a:cs typeface="Fira Sans Medium"/>
                <a:sym typeface="Fira Sans Medium"/>
              </a:rPr>
              <a:t>Quizfragen</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6000"/>
          </a:blip>
          <a:srcRect t="12499" b="1250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542" y="9515866"/>
            <a:ext cx="16924915" cy="771134"/>
          </a:xfrm>
          <a:prstGeom prst="rect">
            <a:avLst/>
          </a:prstGeom>
        </p:spPr>
      </p:pic>
      <p:sp>
        <p:nvSpPr>
          <p:cNvPr id="6" name="TextBox 6"/>
          <p:cNvSpPr txBox="1"/>
          <p:nvPr/>
        </p:nvSpPr>
        <p:spPr>
          <a:xfrm>
            <a:off x="3073784" y="4181475"/>
            <a:ext cx="11585761" cy="1102866"/>
          </a:xfrm>
          <a:prstGeom prst="rect">
            <a:avLst/>
          </a:prstGeom>
        </p:spPr>
        <p:txBody>
          <a:bodyPr lIns="0" tIns="0" rIns="0" bIns="0" rtlCol="0" anchor="t">
            <a:spAutoFit/>
          </a:bodyPr>
          <a:lstStyle/>
          <a:p>
            <a:pPr algn="ctr">
              <a:lnSpc>
                <a:spcPts val="8606"/>
              </a:lnSpc>
              <a:spcBef>
                <a:spcPct val="0"/>
              </a:spcBef>
            </a:pPr>
            <a:r>
              <a:rPr lang="en-US" sz="7171" spc="-7" dirty="0">
                <a:solidFill>
                  <a:srgbClr val="043296"/>
                </a:solidFill>
                <a:latin typeface="Fira Sans Medium"/>
              </a:rPr>
              <a:t>Das STEAM-</a:t>
            </a:r>
            <a:r>
              <a:rPr lang="en-US" sz="7171" spc="-7" dirty="0" err="1">
                <a:solidFill>
                  <a:srgbClr val="043296"/>
                </a:solidFill>
                <a:latin typeface="Fira Sans Medium"/>
              </a:rPr>
              <a:t>Lernjournal</a:t>
            </a:r>
            <a:endParaRPr lang="en-US" sz="7171" spc="-7" dirty="0">
              <a:solidFill>
                <a:srgbClr val="043296"/>
              </a:solidFill>
              <a:latin typeface="Fira Sans Medium"/>
            </a:endParaRPr>
          </a:p>
        </p:txBody>
      </p:sp>
      <p:pic>
        <p:nvPicPr>
          <p:cNvPr id="7" name="Immagine 6" descr="Immagine che contiene testo">
            <a:extLst>
              <a:ext uri="{FF2B5EF4-FFF2-40B4-BE49-F238E27FC236}">
                <a16:creationId xmlns:a16="http://schemas.microsoft.com/office/drawing/2014/main" id="{6C3E85AF-572D-E8C7-5DD4-877B4EDDB8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8" name="Immagine 7">
            <a:extLst>
              <a:ext uri="{FF2B5EF4-FFF2-40B4-BE49-F238E27FC236}">
                <a16:creationId xmlns:a16="http://schemas.microsoft.com/office/drawing/2014/main" id="{A9280232-C69D-0EF3-E15B-7B8977A919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pic>
        <p:nvPicPr>
          <p:cNvPr id="5" name="Picture 5"/>
          <p:cNvPicPr>
            <a:picLocks noChangeAspect="1"/>
          </p:cNvPicPr>
          <p:nvPr/>
        </p:nvPicPr>
        <p:blipFill>
          <a:blip r:embed="rId4"/>
          <a:srcRect/>
          <a:stretch>
            <a:fillRect/>
          </a:stretch>
        </p:blipFill>
        <p:spPr>
          <a:xfrm>
            <a:off x="10032212" y="3949788"/>
            <a:ext cx="7227088" cy="4815047"/>
          </a:xfrm>
          <a:prstGeom prst="rect">
            <a:avLst/>
          </a:prstGeom>
        </p:spPr>
      </p:pic>
      <p:sp>
        <p:nvSpPr>
          <p:cNvPr id="6" name="TextBox 6"/>
          <p:cNvSpPr txBox="1"/>
          <p:nvPr/>
        </p:nvSpPr>
        <p:spPr>
          <a:xfrm>
            <a:off x="821479" y="3892638"/>
            <a:ext cx="8322521" cy="4276171"/>
          </a:xfrm>
          <a:prstGeom prst="rect">
            <a:avLst/>
          </a:prstGeom>
        </p:spPr>
        <p:txBody>
          <a:bodyPr lIns="0" tIns="0" rIns="0" bIns="0" rtlCol="0" anchor="t">
            <a:spAutoFit/>
          </a:bodyPr>
          <a:lstStyle/>
          <a:p>
            <a:pPr marL="647700" lvl="1" indent="-323850">
              <a:lnSpc>
                <a:spcPts val="4155"/>
              </a:lnSpc>
              <a:buFont typeface="Arial"/>
              <a:buChar char="•"/>
            </a:pPr>
            <a:r>
              <a:rPr lang="de-DE" sz="3000" dirty="0">
                <a:solidFill>
                  <a:srgbClr val="043296"/>
                </a:solidFill>
                <a:latin typeface="Fira Sans Medium"/>
              </a:rPr>
              <a:t>Es ist ein Platz, an dem alles festgehalten wird, was während des STEAM-Unterrichts passiert. Die Schüler können Ideen, Daten, Beobachtungen, Entdeckungen, Entwurfsskizzen und mehr festhalten.</a:t>
            </a:r>
          </a:p>
          <a:p>
            <a:pPr marL="647700" lvl="1" indent="-323850">
              <a:lnSpc>
                <a:spcPts val="4155"/>
              </a:lnSpc>
              <a:buFont typeface="Arial"/>
              <a:buChar char="•"/>
            </a:pPr>
            <a:r>
              <a:rPr lang="de-DE" sz="3000" dirty="0">
                <a:solidFill>
                  <a:srgbClr val="043296"/>
                </a:solidFill>
                <a:latin typeface="Fira Sans Medium"/>
              </a:rPr>
              <a:t>Es bietet den Schülern einen Raum, um über ihr Lernen durch Zeichnen und Schreiben zu reflektieren.</a:t>
            </a:r>
          </a:p>
        </p:txBody>
      </p:sp>
      <p:sp>
        <p:nvSpPr>
          <p:cNvPr id="7" name="TextBox 7"/>
          <p:cNvSpPr txBox="1"/>
          <p:nvPr/>
        </p:nvSpPr>
        <p:spPr>
          <a:xfrm>
            <a:off x="6779116" y="1418920"/>
            <a:ext cx="9511452" cy="954292"/>
          </a:xfrm>
          <a:prstGeom prst="rect">
            <a:avLst/>
          </a:prstGeom>
        </p:spPr>
        <p:txBody>
          <a:bodyPr lIns="0" tIns="0" rIns="0" bIns="0" rtlCol="0" anchor="t">
            <a:spAutoFit/>
          </a:bodyPr>
          <a:lstStyle/>
          <a:p>
            <a:pPr algn="ctr">
              <a:lnSpc>
                <a:spcPts val="7755"/>
              </a:lnSpc>
              <a:spcBef>
                <a:spcPct val="0"/>
              </a:spcBef>
            </a:pPr>
            <a:r>
              <a:rPr lang="en-US" sz="5599" dirty="0">
                <a:solidFill>
                  <a:srgbClr val="FFFFFF"/>
                </a:solidFill>
                <a:latin typeface="Fira Sans Medium"/>
              </a:rPr>
              <a:t>Das STEAM-</a:t>
            </a:r>
            <a:r>
              <a:rPr lang="en-US" sz="5599" dirty="0" err="1">
                <a:solidFill>
                  <a:srgbClr val="FFFFFF"/>
                </a:solidFill>
                <a:latin typeface="Fira Sans Medium"/>
              </a:rPr>
              <a:t>Lernjournal</a:t>
            </a:r>
            <a:endParaRPr lang="en-US" sz="5599" dirty="0">
              <a:solidFill>
                <a:srgbClr val="FFFFFF"/>
              </a:solidFill>
              <a:latin typeface="Fira Sans Medium"/>
            </a:endParaRPr>
          </a:p>
        </p:txBody>
      </p:sp>
      <p:pic>
        <p:nvPicPr>
          <p:cNvPr id="8" name="Immagine 7" descr="Immagine che contiene testo">
            <a:extLst>
              <a:ext uri="{FF2B5EF4-FFF2-40B4-BE49-F238E27FC236}">
                <a16:creationId xmlns:a16="http://schemas.microsoft.com/office/drawing/2014/main" id="{1F6C6EA3-1312-4816-A68F-86EB0F9450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9" name="Immagine 8">
            <a:extLst>
              <a:ext uri="{FF2B5EF4-FFF2-40B4-BE49-F238E27FC236}">
                <a16:creationId xmlns:a16="http://schemas.microsoft.com/office/drawing/2014/main" id="{D1ED4C67-766E-6BCB-DCFB-BFB5F7A7A8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AE222AEE-B6A9-DB22-8374-8DE111E60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234" y="1046961"/>
            <a:ext cx="7524750" cy="3333750"/>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75"/>
            <a:ext cx="16924915" cy="771125"/>
          </a:xfrm>
          <a:prstGeom prst="rect">
            <a:avLst/>
          </a:prstGeom>
        </p:spPr>
      </p:pic>
      <p:sp>
        <p:nvSpPr>
          <p:cNvPr id="5" name="TextBox 5"/>
          <p:cNvSpPr txBox="1"/>
          <p:nvPr/>
        </p:nvSpPr>
        <p:spPr>
          <a:xfrm>
            <a:off x="3177355" y="4794739"/>
            <a:ext cx="11932507" cy="4175502"/>
          </a:xfrm>
          <a:prstGeom prst="rect">
            <a:avLst/>
          </a:prstGeom>
        </p:spPr>
        <p:txBody>
          <a:bodyPr lIns="0" tIns="0" rIns="0" bIns="0" rtlCol="0" anchor="t">
            <a:spAutoFit/>
          </a:bodyPr>
          <a:lstStyle/>
          <a:p>
            <a:pPr marL="639581" lvl="1" indent="-319791" algn="just">
              <a:lnSpc>
                <a:spcPts val="4102"/>
              </a:lnSpc>
              <a:buFont typeface="Arial"/>
              <a:buChar char="•"/>
            </a:pPr>
            <a:r>
              <a:rPr lang="de-DE" sz="2962" dirty="0">
                <a:solidFill>
                  <a:srgbClr val="1836B2"/>
                </a:solidFill>
                <a:latin typeface="Fira Sans Medium"/>
              </a:rPr>
              <a:t>STEAM ist ein Prozess der praktischen Anwendung. Es ermöglicht den Schülern, für sich selbst und für andere einen Sinn zu schaffen.</a:t>
            </a:r>
          </a:p>
          <a:p>
            <a:pPr marL="639581" lvl="1" indent="-319791" algn="just">
              <a:lnSpc>
                <a:spcPts val="4102"/>
              </a:lnSpc>
              <a:buFont typeface="Arial"/>
              <a:buChar char="•"/>
            </a:pPr>
            <a:r>
              <a:rPr lang="de-DE" sz="2962" dirty="0">
                <a:solidFill>
                  <a:srgbClr val="1836B2"/>
                </a:solidFill>
                <a:latin typeface="Fira Sans Medium"/>
              </a:rPr>
              <a:t>SchülerInnen und LehrerInnen, die sich mit STEAM beschäftigen, stellen mehr Verbindungen zum wirklichen Leben her; die Schule ist nicht mehr der Ort des Lernens, sondern die Lernerfahrung selbst.</a:t>
            </a:r>
          </a:p>
          <a:p>
            <a:pPr marL="639581" lvl="1" indent="-319791" algn="just">
              <a:lnSpc>
                <a:spcPts val="4102"/>
              </a:lnSpc>
              <a:buFont typeface="Arial"/>
              <a:buChar char="•"/>
            </a:pPr>
            <a:r>
              <a:rPr lang="de-DE" sz="2962" dirty="0">
                <a:solidFill>
                  <a:srgbClr val="1836B2"/>
                </a:solidFill>
                <a:latin typeface="Fira Sans Medium"/>
              </a:rPr>
              <a:t>Lehrkräfte können STEAM mit projektbasiertem Lernen umsetzen.</a:t>
            </a:r>
          </a:p>
        </p:txBody>
      </p:sp>
      <p:pic>
        <p:nvPicPr>
          <p:cNvPr id="7" name="Immagine 6" descr="Immagine che contiene testo, grafica vettoriale, clipart">
            <a:extLst>
              <a:ext uri="{FF2B5EF4-FFF2-40B4-BE49-F238E27FC236}">
                <a16:creationId xmlns:a16="http://schemas.microsoft.com/office/drawing/2014/main" id="{E0A6B661-0688-82C0-7F04-C1C05298A6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4BBCFCE3-72E9-1289-3FE6-D999A03294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sp>
        <p:nvSpPr>
          <p:cNvPr id="5" name="TextBox 5"/>
          <p:cNvSpPr txBox="1"/>
          <p:nvPr/>
        </p:nvSpPr>
        <p:spPr>
          <a:xfrm>
            <a:off x="6084418" y="3521126"/>
            <a:ext cx="10308218" cy="4540923"/>
          </a:xfrm>
          <a:prstGeom prst="rect">
            <a:avLst/>
          </a:prstGeom>
        </p:spPr>
        <p:txBody>
          <a:bodyPr lIns="0" tIns="0" rIns="0" bIns="0" rtlCol="0" anchor="t">
            <a:spAutoFit/>
          </a:bodyPr>
          <a:lstStyle/>
          <a:p>
            <a:pPr marL="802237" lvl="1" indent="-401118" algn="just">
              <a:lnSpc>
                <a:spcPts val="5146"/>
              </a:lnSpc>
              <a:buFont typeface="Arial"/>
              <a:buChar char="•"/>
            </a:pPr>
            <a:r>
              <a:rPr lang="de-DE" sz="3715" dirty="0">
                <a:solidFill>
                  <a:srgbClr val="043296"/>
                </a:solidFill>
                <a:latin typeface="Fira Sans Medium"/>
              </a:rPr>
              <a:t>Formative Bewertung: Die Schüler reflektieren ihr eigenes Lernen. Bitten Sie Ihre Schüler, sich regelmäßig in einer Gruppendiskussion darüber auszutauschen.</a:t>
            </a:r>
          </a:p>
          <a:p>
            <a:pPr marL="802237" lvl="1" indent="-401118" algn="just">
              <a:lnSpc>
                <a:spcPts val="5146"/>
              </a:lnSpc>
              <a:buFont typeface="Arial"/>
              <a:buChar char="•"/>
            </a:pPr>
            <a:r>
              <a:rPr lang="de-DE" sz="3715">
                <a:solidFill>
                  <a:srgbClr val="043296"/>
                </a:solidFill>
                <a:latin typeface="Fira Sans Medium"/>
              </a:rPr>
              <a:t>Summarische Bewertung: Bewerten Sie das Lernjournal regelmäßig mit einer Ein-Punkte-Rubrik.</a:t>
            </a: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4725" y="4130803"/>
            <a:ext cx="4913678" cy="4827688"/>
          </a:xfrm>
          <a:prstGeom prst="rect">
            <a:avLst/>
          </a:prstGeom>
        </p:spPr>
      </p:pic>
      <p:pic>
        <p:nvPicPr>
          <p:cNvPr id="8" name="Immagine 7" descr="Immagine che contiene testo">
            <a:extLst>
              <a:ext uri="{FF2B5EF4-FFF2-40B4-BE49-F238E27FC236}">
                <a16:creationId xmlns:a16="http://schemas.microsoft.com/office/drawing/2014/main" id="{74AC54C8-06F4-20EB-53DF-FA2C8C8F15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9" name="Immagine 8">
            <a:extLst>
              <a:ext uri="{FF2B5EF4-FFF2-40B4-BE49-F238E27FC236}">
                <a16:creationId xmlns:a16="http://schemas.microsoft.com/office/drawing/2014/main" id="{FF25F61A-FB07-2BB3-B309-714D0F1316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
        <p:nvSpPr>
          <p:cNvPr id="3" name="TextBox 7">
            <a:extLst>
              <a:ext uri="{FF2B5EF4-FFF2-40B4-BE49-F238E27FC236}">
                <a16:creationId xmlns:a16="http://schemas.microsoft.com/office/drawing/2014/main" id="{1BFC1D47-0755-E25E-DD55-BAAB51B65572}"/>
              </a:ext>
            </a:extLst>
          </p:cNvPr>
          <p:cNvSpPr txBox="1"/>
          <p:nvPr/>
        </p:nvSpPr>
        <p:spPr>
          <a:xfrm>
            <a:off x="6779116" y="1418920"/>
            <a:ext cx="9511452" cy="954292"/>
          </a:xfrm>
          <a:prstGeom prst="rect">
            <a:avLst/>
          </a:prstGeom>
        </p:spPr>
        <p:txBody>
          <a:bodyPr lIns="0" tIns="0" rIns="0" bIns="0" rtlCol="0" anchor="t">
            <a:spAutoFit/>
          </a:bodyPr>
          <a:lstStyle/>
          <a:p>
            <a:pPr algn="ctr">
              <a:lnSpc>
                <a:spcPts val="7755"/>
              </a:lnSpc>
              <a:spcBef>
                <a:spcPct val="0"/>
              </a:spcBef>
            </a:pPr>
            <a:r>
              <a:rPr lang="en-US" sz="5599" dirty="0">
                <a:solidFill>
                  <a:srgbClr val="FFFFFF"/>
                </a:solidFill>
                <a:latin typeface="Fira Sans Medium"/>
              </a:rPr>
              <a:t>Das STEAM-</a:t>
            </a:r>
            <a:r>
              <a:rPr lang="en-US" sz="5599" dirty="0" err="1">
                <a:solidFill>
                  <a:srgbClr val="FFFFFF"/>
                </a:solidFill>
                <a:latin typeface="Fira Sans Medium"/>
              </a:rPr>
              <a:t>Lernjournal</a:t>
            </a:r>
            <a:endParaRPr lang="en-US" sz="5599" dirty="0">
              <a:solidFill>
                <a:srgbClr val="FFFFFF"/>
              </a:solidFill>
              <a:latin typeface="Fira Sa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75"/>
            <a:ext cx="16924915" cy="771125"/>
          </a:xfrm>
          <a:prstGeom prst="rect">
            <a:avLst/>
          </a:prstGeom>
        </p:spPr>
      </p:pic>
      <p:sp>
        <p:nvSpPr>
          <p:cNvPr id="5" name="TextBox 5"/>
          <p:cNvSpPr txBox="1"/>
          <p:nvPr/>
        </p:nvSpPr>
        <p:spPr>
          <a:xfrm>
            <a:off x="681152" y="2254527"/>
            <a:ext cx="6995395" cy="1211543"/>
          </a:xfrm>
          <a:prstGeom prst="rect">
            <a:avLst/>
          </a:prstGeom>
        </p:spPr>
        <p:txBody>
          <a:bodyPr lIns="0" tIns="0" rIns="0" bIns="0" rtlCol="0" anchor="t">
            <a:spAutoFit/>
          </a:bodyPr>
          <a:lstStyle/>
          <a:p>
            <a:pPr algn="ctr">
              <a:lnSpc>
                <a:spcPts val="9872"/>
              </a:lnSpc>
            </a:pPr>
            <a:r>
              <a:rPr lang="en-US" sz="7051" dirty="0">
                <a:solidFill>
                  <a:srgbClr val="1836B2"/>
                </a:solidFill>
                <a:latin typeface="Fira Sans Medium Bold"/>
              </a:rPr>
              <a:t>STEAM und PBL</a:t>
            </a:r>
          </a:p>
        </p:txBody>
      </p:sp>
      <p:sp>
        <p:nvSpPr>
          <p:cNvPr id="6" name="TextBox 6"/>
          <p:cNvSpPr txBox="1"/>
          <p:nvPr/>
        </p:nvSpPr>
        <p:spPr>
          <a:xfrm>
            <a:off x="1028700" y="3890096"/>
            <a:ext cx="6452957" cy="2054474"/>
          </a:xfrm>
          <a:prstGeom prst="rect">
            <a:avLst/>
          </a:prstGeom>
        </p:spPr>
        <p:txBody>
          <a:bodyPr lIns="0" tIns="0" rIns="0" bIns="0" rtlCol="0" anchor="t">
            <a:spAutoFit/>
          </a:bodyPr>
          <a:lstStyle/>
          <a:p>
            <a:pPr>
              <a:lnSpc>
                <a:spcPts val="4102"/>
              </a:lnSpc>
            </a:pPr>
            <a:r>
              <a:rPr lang="de-DE" sz="2962" dirty="0">
                <a:solidFill>
                  <a:srgbClr val="1836B2"/>
                </a:solidFill>
                <a:latin typeface="Fira Sans Medium"/>
              </a:rPr>
              <a:t>Lehrkräfte können STEAM mit projektbasiertem Lernen umsetzen. </a:t>
            </a:r>
          </a:p>
          <a:p>
            <a:pPr>
              <a:lnSpc>
                <a:spcPts val="4102"/>
              </a:lnSpc>
            </a:pPr>
            <a:r>
              <a:rPr lang="de-DE" sz="2962" dirty="0">
                <a:solidFill>
                  <a:srgbClr val="1836B2"/>
                </a:solidFill>
                <a:latin typeface="Fira Sans Medium"/>
              </a:rPr>
              <a:t>Was haben PBL und STEAM gemeinsam? </a:t>
            </a:r>
          </a:p>
        </p:txBody>
      </p:sp>
      <p:grpSp>
        <p:nvGrpSpPr>
          <p:cNvPr id="7" name="Group 7"/>
          <p:cNvGrpSpPr/>
          <p:nvPr/>
        </p:nvGrpSpPr>
        <p:grpSpPr>
          <a:xfrm>
            <a:off x="7959464" y="1588457"/>
            <a:ext cx="9582783" cy="1126252"/>
            <a:chOff x="0" y="0"/>
            <a:chExt cx="12777044" cy="1501670"/>
          </a:xfrm>
        </p:grpSpPr>
        <p:grpSp>
          <p:nvGrpSpPr>
            <p:cNvPr id="8" name="Group 8"/>
            <p:cNvGrpSpPr/>
            <p:nvPr/>
          </p:nvGrpSpPr>
          <p:grpSpPr>
            <a:xfrm>
              <a:off x="0" y="0"/>
              <a:ext cx="12399782" cy="1501670"/>
              <a:chOff x="0" y="0"/>
              <a:chExt cx="13662236" cy="1654559"/>
            </a:xfrm>
          </p:grpSpPr>
          <p:sp>
            <p:nvSpPr>
              <p:cNvPr id="9" name="Freeform 9"/>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10" name="Group 10"/>
            <p:cNvGrpSpPr/>
            <p:nvPr/>
          </p:nvGrpSpPr>
          <p:grpSpPr>
            <a:xfrm>
              <a:off x="556874" y="462324"/>
              <a:ext cx="693497" cy="693497"/>
              <a:chOff x="0" y="0"/>
              <a:chExt cx="1109244" cy="1109244"/>
            </a:xfrm>
          </p:grpSpPr>
          <p:sp>
            <p:nvSpPr>
              <p:cNvPr id="11" name="Freeform 11"/>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4"/>
                <a:stretch>
                  <a:fillRect r="-2" b="-2"/>
                </a:stretch>
              </a:blipFill>
            </p:spPr>
          </p:sp>
        </p:grpSp>
        <p:sp>
          <p:nvSpPr>
            <p:cNvPr id="12" name="TextBox 12"/>
            <p:cNvSpPr txBox="1"/>
            <p:nvPr/>
          </p:nvSpPr>
          <p:spPr>
            <a:xfrm>
              <a:off x="1716121" y="567772"/>
              <a:ext cx="11060923" cy="482600"/>
            </a:xfrm>
            <a:prstGeom prst="rect">
              <a:avLst/>
            </a:prstGeom>
          </p:spPr>
          <p:txBody>
            <a:bodyPr lIns="0" tIns="0" rIns="0" bIns="0" rtlCol="0" anchor="t">
              <a:spAutoFit/>
            </a:bodyPr>
            <a:lstStyle/>
            <a:p>
              <a:pPr algn="l">
                <a:lnSpc>
                  <a:spcPts val="2879"/>
                </a:lnSpc>
              </a:pPr>
              <a:r>
                <a:rPr lang="de-DE" sz="2400" dirty="0">
                  <a:solidFill>
                    <a:srgbClr val="043296"/>
                  </a:solidFill>
                  <a:latin typeface="Fira Sans Medium"/>
                </a:rPr>
                <a:t>STEAM-Lernen ist problembasiert, genau wie PBL.</a:t>
              </a:r>
            </a:p>
          </p:txBody>
        </p:sp>
      </p:grpSp>
      <p:grpSp>
        <p:nvGrpSpPr>
          <p:cNvPr id="13" name="Group 13"/>
          <p:cNvGrpSpPr/>
          <p:nvPr/>
        </p:nvGrpSpPr>
        <p:grpSpPr>
          <a:xfrm>
            <a:off x="7959464" y="3244389"/>
            <a:ext cx="9582783" cy="1126252"/>
            <a:chOff x="0" y="0"/>
            <a:chExt cx="12777044" cy="1501670"/>
          </a:xfrm>
        </p:grpSpPr>
        <p:grpSp>
          <p:nvGrpSpPr>
            <p:cNvPr id="14" name="Group 14"/>
            <p:cNvGrpSpPr/>
            <p:nvPr/>
          </p:nvGrpSpPr>
          <p:grpSpPr>
            <a:xfrm>
              <a:off x="0" y="0"/>
              <a:ext cx="12399782" cy="1501670"/>
              <a:chOff x="0" y="0"/>
              <a:chExt cx="13662236" cy="1654559"/>
            </a:xfrm>
          </p:grpSpPr>
          <p:sp>
            <p:nvSpPr>
              <p:cNvPr id="15" name="Freeform 15"/>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16" name="Group 16"/>
            <p:cNvGrpSpPr/>
            <p:nvPr/>
          </p:nvGrpSpPr>
          <p:grpSpPr>
            <a:xfrm>
              <a:off x="420756" y="257596"/>
              <a:ext cx="969482" cy="969482"/>
              <a:chOff x="0" y="0"/>
              <a:chExt cx="1109244" cy="1109244"/>
            </a:xfrm>
          </p:grpSpPr>
          <p:sp>
            <p:nvSpPr>
              <p:cNvPr id="17" name="Freeform 17"/>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5"/>
                <a:stretch>
                  <a:fillRect r="-2" b="-2"/>
                </a:stretch>
              </a:blipFill>
            </p:spPr>
          </p:sp>
        </p:grpSp>
        <p:sp>
          <p:nvSpPr>
            <p:cNvPr id="18" name="TextBox 18"/>
            <p:cNvSpPr txBox="1"/>
            <p:nvPr/>
          </p:nvSpPr>
          <p:spPr>
            <a:xfrm>
              <a:off x="1716121" y="268235"/>
              <a:ext cx="11060923" cy="976507"/>
            </a:xfrm>
            <a:prstGeom prst="rect">
              <a:avLst/>
            </a:prstGeom>
          </p:spPr>
          <p:txBody>
            <a:bodyPr lIns="0" tIns="0" rIns="0" bIns="0" rtlCol="0" anchor="t">
              <a:spAutoFit/>
            </a:bodyPr>
            <a:lstStyle/>
            <a:p>
              <a:pPr algn="l">
                <a:lnSpc>
                  <a:spcPts val="2879"/>
                </a:lnSpc>
              </a:pPr>
              <a:r>
                <a:rPr lang="de-DE" sz="2400" dirty="0">
                  <a:solidFill>
                    <a:srgbClr val="043296"/>
                  </a:solidFill>
                  <a:latin typeface="Fira Sans Medium"/>
                </a:rPr>
                <a:t>Die Fragen werden von den Lernenden gestellt, und das Scheitern wird als Teil des Lernprozesses betrachtet.</a:t>
              </a:r>
            </a:p>
          </p:txBody>
        </p:sp>
      </p:grpSp>
      <p:grpSp>
        <p:nvGrpSpPr>
          <p:cNvPr id="19" name="Group 19"/>
          <p:cNvGrpSpPr/>
          <p:nvPr/>
        </p:nvGrpSpPr>
        <p:grpSpPr>
          <a:xfrm>
            <a:off x="7959464" y="4818317"/>
            <a:ext cx="9646603" cy="1126252"/>
            <a:chOff x="0" y="0"/>
            <a:chExt cx="12862138" cy="1501670"/>
          </a:xfrm>
        </p:grpSpPr>
        <p:grpSp>
          <p:nvGrpSpPr>
            <p:cNvPr id="20" name="Group 20"/>
            <p:cNvGrpSpPr/>
            <p:nvPr/>
          </p:nvGrpSpPr>
          <p:grpSpPr>
            <a:xfrm>
              <a:off x="0" y="0"/>
              <a:ext cx="12399782" cy="1501670"/>
              <a:chOff x="0" y="0"/>
              <a:chExt cx="13662236" cy="1654559"/>
            </a:xfrm>
          </p:grpSpPr>
          <p:sp>
            <p:nvSpPr>
              <p:cNvPr id="21" name="Freeform 21"/>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22" name="Group 22"/>
            <p:cNvGrpSpPr/>
            <p:nvPr/>
          </p:nvGrpSpPr>
          <p:grpSpPr>
            <a:xfrm>
              <a:off x="420756" y="291920"/>
              <a:ext cx="917831" cy="917831"/>
              <a:chOff x="0" y="0"/>
              <a:chExt cx="1109244" cy="1109244"/>
            </a:xfrm>
          </p:grpSpPr>
          <p:sp>
            <p:nvSpPr>
              <p:cNvPr id="23" name="Freeform 23"/>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6"/>
                <a:stretch>
                  <a:fillRect r="-2" b="-2"/>
                </a:stretch>
              </a:blipFill>
            </p:spPr>
          </p:sp>
        </p:grpSp>
        <p:sp>
          <p:nvSpPr>
            <p:cNvPr id="24" name="TextBox 24"/>
            <p:cNvSpPr txBox="1"/>
            <p:nvPr/>
          </p:nvSpPr>
          <p:spPr>
            <a:xfrm>
              <a:off x="1801215" y="276773"/>
              <a:ext cx="11060923" cy="976507"/>
            </a:xfrm>
            <a:prstGeom prst="rect">
              <a:avLst/>
            </a:prstGeom>
          </p:spPr>
          <p:txBody>
            <a:bodyPr lIns="0" tIns="0" rIns="0" bIns="0" rtlCol="0" anchor="t">
              <a:spAutoFit/>
            </a:bodyPr>
            <a:lstStyle/>
            <a:p>
              <a:pPr algn="l">
                <a:lnSpc>
                  <a:spcPts val="2879"/>
                </a:lnSpc>
              </a:pPr>
              <a:r>
                <a:rPr lang="de-DE" sz="2400" dirty="0">
                  <a:solidFill>
                    <a:srgbClr val="043296"/>
                  </a:solidFill>
                  <a:latin typeface="Fira Sans Medium"/>
                </a:rPr>
                <a:t>Ziele, Entscheidungen und Lösungen werden von den Schülern erarbeitet</a:t>
              </a:r>
            </a:p>
          </p:txBody>
        </p:sp>
      </p:grpSp>
      <p:grpSp>
        <p:nvGrpSpPr>
          <p:cNvPr id="25" name="Group 25"/>
          <p:cNvGrpSpPr/>
          <p:nvPr/>
        </p:nvGrpSpPr>
        <p:grpSpPr>
          <a:xfrm>
            <a:off x="7959464" y="6391275"/>
            <a:ext cx="9660842" cy="1126252"/>
            <a:chOff x="0" y="0"/>
            <a:chExt cx="12881123" cy="1501670"/>
          </a:xfrm>
        </p:grpSpPr>
        <p:grpSp>
          <p:nvGrpSpPr>
            <p:cNvPr id="26" name="Group 26"/>
            <p:cNvGrpSpPr/>
            <p:nvPr/>
          </p:nvGrpSpPr>
          <p:grpSpPr>
            <a:xfrm>
              <a:off x="0" y="0"/>
              <a:ext cx="12399782" cy="1501670"/>
              <a:chOff x="0" y="0"/>
              <a:chExt cx="13662236" cy="1654559"/>
            </a:xfrm>
          </p:grpSpPr>
          <p:sp>
            <p:nvSpPr>
              <p:cNvPr id="27" name="Freeform 27"/>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28" name="Group 28"/>
            <p:cNvGrpSpPr/>
            <p:nvPr/>
          </p:nvGrpSpPr>
          <p:grpSpPr>
            <a:xfrm>
              <a:off x="420756" y="266700"/>
              <a:ext cx="917831" cy="917831"/>
              <a:chOff x="0" y="0"/>
              <a:chExt cx="1109244" cy="1109244"/>
            </a:xfrm>
          </p:grpSpPr>
          <p:sp>
            <p:nvSpPr>
              <p:cNvPr id="29" name="Freeform 29"/>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7"/>
                <a:stretch>
                  <a:fillRect r="-2" b="-2"/>
                </a:stretch>
              </a:blipFill>
            </p:spPr>
          </p:sp>
        </p:grpSp>
        <p:sp>
          <p:nvSpPr>
            <p:cNvPr id="30" name="TextBox 30"/>
            <p:cNvSpPr txBox="1"/>
            <p:nvPr/>
          </p:nvSpPr>
          <p:spPr>
            <a:xfrm>
              <a:off x="1820200" y="509535"/>
              <a:ext cx="11060923" cy="482600"/>
            </a:xfrm>
            <a:prstGeom prst="rect">
              <a:avLst/>
            </a:prstGeom>
          </p:spPr>
          <p:txBody>
            <a:bodyPr lIns="0" tIns="0" rIns="0" bIns="0" rtlCol="0" anchor="t">
              <a:spAutoFit/>
            </a:bodyPr>
            <a:lstStyle/>
            <a:p>
              <a:pPr algn="l">
                <a:lnSpc>
                  <a:spcPts val="2879"/>
                </a:lnSpc>
              </a:pPr>
              <a:r>
                <a:rPr lang="de-DE" sz="2400" dirty="0">
                  <a:solidFill>
                    <a:srgbClr val="043296"/>
                  </a:solidFill>
                  <a:latin typeface="Fira Sans Medium"/>
                </a:rPr>
                <a:t>Schüler bestimmen ihre eigene Untersuchung</a:t>
              </a:r>
            </a:p>
          </p:txBody>
        </p:sp>
      </p:grpSp>
      <p:grpSp>
        <p:nvGrpSpPr>
          <p:cNvPr id="31" name="Group 31"/>
          <p:cNvGrpSpPr/>
          <p:nvPr/>
        </p:nvGrpSpPr>
        <p:grpSpPr>
          <a:xfrm>
            <a:off x="7959464" y="7955677"/>
            <a:ext cx="9660843" cy="1126252"/>
            <a:chOff x="0" y="0"/>
            <a:chExt cx="12881125" cy="1501670"/>
          </a:xfrm>
        </p:grpSpPr>
        <p:grpSp>
          <p:nvGrpSpPr>
            <p:cNvPr id="32" name="Group 32"/>
            <p:cNvGrpSpPr/>
            <p:nvPr/>
          </p:nvGrpSpPr>
          <p:grpSpPr>
            <a:xfrm>
              <a:off x="0" y="0"/>
              <a:ext cx="12399782" cy="1501670"/>
              <a:chOff x="0" y="0"/>
              <a:chExt cx="13662236" cy="1654559"/>
            </a:xfrm>
          </p:grpSpPr>
          <p:sp>
            <p:nvSpPr>
              <p:cNvPr id="33" name="Freeform 33"/>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34" name="Group 34"/>
            <p:cNvGrpSpPr/>
            <p:nvPr/>
          </p:nvGrpSpPr>
          <p:grpSpPr>
            <a:xfrm>
              <a:off x="229615" y="268235"/>
              <a:ext cx="965200" cy="965200"/>
              <a:chOff x="0" y="0"/>
              <a:chExt cx="1109244" cy="1109244"/>
            </a:xfrm>
          </p:grpSpPr>
          <p:sp>
            <p:nvSpPr>
              <p:cNvPr id="35" name="Freeform 35"/>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8"/>
                <a:stretch>
                  <a:fillRect r="-2" b="-2"/>
                </a:stretch>
              </a:blipFill>
            </p:spPr>
          </p:sp>
        </p:grpSp>
        <p:sp>
          <p:nvSpPr>
            <p:cNvPr id="36" name="TextBox 36"/>
            <p:cNvSpPr txBox="1"/>
            <p:nvPr/>
          </p:nvSpPr>
          <p:spPr>
            <a:xfrm>
              <a:off x="1820202" y="321980"/>
              <a:ext cx="11060923" cy="976507"/>
            </a:xfrm>
            <a:prstGeom prst="rect">
              <a:avLst/>
            </a:prstGeom>
          </p:spPr>
          <p:txBody>
            <a:bodyPr lIns="0" tIns="0" rIns="0" bIns="0" rtlCol="0" anchor="t">
              <a:spAutoFit/>
            </a:bodyPr>
            <a:lstStyle/>
            <a:p>
              <a:pPr algn="l">
                <a:lnSpc>
                  <a:spcPts val="2879"/>
                </a:lnSpc>
              </a:pPr>
              <a:r>
                <a:rPr lang="de-DE" sz="2400" dirty="0">
                  <a:solidFill>
                    <a:srgbClr val="043296"/>
                  </a:solidFill>
                  <a:latin typeface="Fira Sans Medium"/>
                </a:rPr>
                <a:t>STEAM ist authentisch, wenn es zu einem Produkt führt, </a:t>
              </a:r>
              <a:br>
                <a:rPr lang="de-DE" sz="2400" dirty="0">
                  <a:solidFill>
                    <a:srgbClr val="043296"/>
                  </a:solidFill>
                  <a:latin typeface="Fira Sans Medium"/>
                </a:rPr>
              </a:br>
              <a:r>
                <a:rPr lang="de-DE" sz="2400" dirty="0">
                  <a:solidFill>
                    <a:srgbClr val="043296"/>
                  </a:solidFill>
                  <a:latin typeface="Fira Sans Medium"/>
                </a:rPr>
                <a:t>das eine Lösung für ein reales Problem bietet. </a:t>
              </a:r>
              <a:endParaRPr lang="en-US" sz="2400" dirty="0">
                <a:solidFill>
                  <a:srgbClr val="043296"/>
                </a:solidFill>
                <a:latin typeface="Fira Sans Medium"/>
              </a:endParaRPr>
            </a:p>
          </p:txBody>
        </p:sp>
      </p:grpSp>
      <p:pic>
        <p:nvPicPr>
          <p:cNvPr id="37" name="Immagine 36" descr="Immagine che contiene testo, grafica vettoriale, clipart">
            <a:extLst>
              <a:ext uri="{FF2B5EF4-FFF2-40B4-BE49-F238E27FC236}">
                <a16:creationId xmlns:a16="http://schemas.microsoft.com/office/drawing/2014/main" id="{4C0B2180-897D-6A1B-0FF4-0C31CE098F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38" name="Immagine 37" descr="Immagine che contiene testo">
            <a:extLst>
              <a:ext uri="{FF2B5EF4-FFF2-40B4-BE49-F238E27FC236}">
                <a16:creationId xmlns:a16="http://schemas.microsoft.com/office/drawing/2014/main" id="{C44BF92D-B168-5D57-1BA5-8D8AD5B8C1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88457" y="-771126"/>
            <a:ext cx="9358012" cy="1028700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72294" y="-1028702"/>
            <a:ext cx="9358012" cy="10287002"/>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1152" y="9515875"/>
            <a:ext cx="16924915" cy="771125"/>
          </a:xfrm>
          <a:prstGeom prst="rect">
            <a:avLst/>
          </a:prstGeom>
        </p:spPr>
      </p:pic>
      <p:sp>
        <p:nvSpPr>
          <p:cNvPr id="5" name="TextBox 5"/>
          <p:cNvSpPr txBox="1"/>
          <p:nvPr/>
        </p:nvSpPr>
        <p:spPr>
          <a:xfrm>
            <a:off x="3521941" y="2400300"/>
            <a:ext cx="11243336" cy="5163273"/>
          </a:xfrm>
          <a:prstGeom prst="rect">
            <a:avLst/>
          </a:prstGeom>
        </p:spPr>
        <p:txBody>
          <a:bodyPr lIns="0" tIns="0" rIns="0" bIns="0" rtlCol="0" anchor="t">
            <a:spAutoFit/>
          </a:bodyPr>
          <a:lstStyle/>
          <a:p>
            <a:pPr algn="just">
              <a:lnSpc>
                <a:spcPts val="5816"/>
              </a:lnSpc>
            </a:pPr>
            <a:r>
              <a:rPr lang="de-DE" sz="4199" dirty="0">
                <a:solidFill>
                  <a:srgbClr val="1836B2"/>
                </a:solidFill>
                <a:latin typeface="Fira Sans Medium"/>
              </a:rPr>
              <a:t>Wenn die Schülerinnen und Schüler sich mit realen Problemen in ihrem sozialen und ökologischen Kontext auseinandersetzen können, werden sie in der Lage sein, die Verbindungen zwischen STEAM-Wissen und dessen Auswirkungen auf das tägliche Leben herzustellen.</a:t>
            </a:r>
          </a:p>
        </p:txBody>
      </p:sp>
      <p:pic>
        <p:nvPicPr>
          <p:cNvPr id="8" name="Immagine 7" descr="Immagine che contiene testo, grafica vettoriale, clipart">
            <a:extLst>
              <a:ext uri="{FF2B5EF4-FFF2-40B4-BE49-F238E27FC236}">
                <a16:creationId xmlns:a16="http://schemas.microsoft.com/office/drawing/2014/main" id="{15306466-0C8F-9B13-F3A2-C0CF5BA2D3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7C68270E-DBF7-04F9-5014-E2E3A5E614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75"/>
            <a:ext cx="16924915" cy="771125"/>
          </a:xfrm>
          <a:prstGeom prst="rect">
            <a:avLst/>
          </a:prstGeom>
        </p:spPr>
      </p:pic>
      <p:sp>
        <p:nvSpPr>
          <p:cNvPr id="3" name="TextBox 3"/>
          <p:cNvSpPr txBox="1"/>
          <p:nvPr/>
        </p:nvSpPr>
        <p:spPr>
          <a:xfrm>
            <a:off x="2906651" y="1891016"/>
            <a:ext cx="13724086" cy="1483995"/>
          </a:xfrm>
          <a:prstGeom prst="rect">
            <a:avLst/>
          </a:prstGeom>
        </p:spPr>
        <p:txBody>
          <a:bodyPr lIns="0" tIns="0" rIns="0" bIns="0" rtlCol="0" anchor="t">
            <a:spAutoFit/>
          </a:bodyPr>
          <a:lstStyle/>
          <a:p>
            <a:pPr algn="ctr">
              <a:lnSpc>
                <a:spcPts val="12180"/>
              </a:lnSpc>
            </a:pPr>
            <a:r>
              <a:rPr lang="en-US" sz="8700" dirty="0">
                <a:solidFill>
                  <a:srgbClr val="1836B2"/>
                </a:solidFill>
                <a:latin typeface="Fira Sans Medium Bold"/>
              </a:rPr>
              <a:t>Was </a:t>
            </a:r>
            <a:r>
              <a:rPr lang="en-US" sz="8700" dirty="0" err="1">
                <a:solidFill>
                  <a:srgbClr val="1836B2"/>
                </a:solidFill>
                <a:latin typeface="Fira Sans Medium Bold"/>
              </a:rPr>
              <a:t>ist</a:t>
            </a:r>
            <a:r>
              <a:rPr lang="en-US" sz="8700" dirty="0">
                <a:solidFill>
                  <a:srgbClr val="1836B2"/>
                </a:solidFill>
                <a:latin typeface="Fira Sans Medium Bold"/>
              </a:rPr>
              <a:t> PBL?</a:t>
            </a:r>
          </a:p>
        </p:txBody>
      </p:sp>
      <p:sp>
        <p:nvSpPr>
          <p:cNvPr id="6" name="TextBox 6"/>
          <p:cNvSpPr txBox="1"/>
          <p:nvPr/>
        </p:nvSpPr>
        <p:spPr>
          <a:xfrm>
            <a:off x="5808772" y="3745496"/>
            <a:ext cx="8440630" cy="3649717"/>
          </a:xfrm>
          <a:prstGeom prst="rect">
            <a:avLst/>
          </a:prstGeom>
        </p:spPr>
        <p:txBody>
          <a:bodyPr lIns="0" tIns="0" rIns="0" bIns="0" rtlCol="0" anchor="t">
            <a:spAutoFit/>
          </a:bodyPr>
          <a:lstStyle/>
          <a:p>
            <a:pPr algn="just">
              <a:lnSpc>
                <a:spcPts val="4102"/>
              </a:lnSpc>
            </a:pPr>
            <a:r>
              <a:rPr lang="de-DE" sz="2962" dirty="0">
                <a:solidFill>
                  <a:srgbClr val="1836B2"/>
                </a:solidFill>
                <a:latin typeface="Fira Sans Medium"/>
              </a:rPr>
              <a:t>Projektbasiertes Lernen ist eine Lehrmethode, bei der die Schüler Kenntnisse und Fähigkeiten erwerben, indem sie über einen längeren Zeitraum hinweg eine authentische, spannende und komplexe Frage, ein Problem oder eine Herausforderung untersuchen und darauf reagieren.</a:t>
            </a:r>
          </a:p>
        </p:txBody>
      </p:sp>
      <p:pic>
        <p:nvPicPr>
          <p:cNvPr id="7" name="Picture 7"/>
          <p:cNvPicPr>
            <a:picLocks noChangeAspect="1"/>
          </p:cNvPicPr>
          <p:nvPr/>
        </p:nvPicPr>
        <p:blipFill>
          <a:blip r:embed="rId4"/>
          <a:srcRect l="38496" r="5" b="4"/>
          <a:stretch>
            <a:fillRect/>
          </a:stretch>
        </p:blipFill>
        <p:spPr>
          <a:xfrm>
            <a:off x="-1093833" y="1141609"/>
            <a:ext cx="8000968" cy="8003781"/>
          </a:xfrm>
          <a:prstGeom prst="rect">
            <a:avLst/>
          </a:prstGeom>
        </p:spPr>
      </p:pic>
      <p:pic>
        <p:nvPicPr>
          <p:cNvPr id="8" name="Immagine 7" descr="Immagine che contiene testo, grafica vettoriale, clipart">
            <a:extLst>
              <a:ext uri="{FF2B5EF4-FFF2-40B4-BE49-F238E27FC236}">
                <a16:creationId xmlns:a16="http://schemas.microsoft.com/office/drawing/2014/main" id="{6123A858-9008-FF55-90CA-B8BF6761F9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F6732F3A-E95A-9271-05F4-EEC568982C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30593" y="1590752"/>
            <a:ext cx="11857407" cy="1349989"/>
            <a:chOff x="-3103682" y="0"/>
            <a:chExt cx="15809875" cy="1799986"/>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9240" b="9240"/>
            <a:stretch>
              <a:fillRect/>
            </a:stretch>
          </p:blipFill>
          <p:spPr>
            <a:xfrm>
              <a:off x="-3103682" y="0"/>
              <a:ext cx="15804598" cy="1799986"/>
            </a:xfrm>
            <a:prstGeom prst="rect">
              <a:avLst/>
            </a:prstGeom>
          </p:spPr>
        </p:pic>
        <p:sp>
          <p:nvSpPr>
            <p:cNvPr id="4" name="TextBox 4"/>
            <p:cNvSpPr txBox="1"/>
            <p:nvPr/>
          </p:nvSpPr>
          <p:spPr>
            <a:xfrm>
              <a:off x="-2584210" y="0"/>
              <a:ext cx="15290403" cy="1573853"/>
            </a:xfrm>
            <a:prstGeom prst="rect">
              <a:avLst/>
            </a:prstGeom>
          </p:spPr>
          <p:txBody>
            <a:bodyPr wrap="square" lIns="0" tIns="0" rIns="0" bIns="0" rtlCol="0" anchor="t">
              <a:spAutoFit/>
            </a:bodyPr>
            <a:lstStyle/>
            <a:p>
              <a:pPr algn="l">
                <a:lnSpc>
                  <a:spcPts val="9799"/>
                </a:lnSpc>
              </a:pPr>
              <a:r>
                <a:rPr lang="de-DE" sz="6999" dirty="0">
                  <a:solidFill>
                    <a:srgbClr val="FFFFFF"/>
                  </a:solidFill>
                  <a:latin typeface="Fira Sans Medium"/>
                </a:rPr>
                <a:t>Sehen wir uns das Video an!</a:t>
              </a:r>
            </a:p>
          </p:txBody>
        </p:sp>
      </p:grpSp>
      <p:pic>
        <p:nvPicPr>
          <p:cNvPr id="7" name="Picture 7"/>
          <p:cNvPicPr>
            <a:picLocks noChangeAspect="1"/>
          </p:cNvPicPr>
          <p:nvPr>
            <a:videoFile r:link="rId1"/>
          </p:nvPr>
        </p:nvPicPr>
        <p:blipFill>
          <a:blip r:embed="rId5"/>
          <a:stretch>
            <a:fillRect/>
          </a:stretch>
        </p:blipFill>
        <p:spPr>
          <a:xfrm>
            <a:off x="3790465" y="3429972"/>
            <a:ext cx="10361473" cy="5828328"/>
          </a:xfrm>
          <a:prstGeom prst="rect">
            <a:avLst/>
          </a:prstGeom>
        </p:spPr>
      </p:pic>
      <p:pic>
        <p:nvPicPr>
          <p:cNvPr id="8" name="Immagine 7" descr="Immagine che contiene testo, grafica vettoriale, clipart">
            <a:extLst>
              <a:ext uri="{FF2B5EF4-FFF2-40B4-BE49-F238E27FC236}">
                <a16:creationId xmlns:a16="http://schemas.microsoft.com/office/drawing/2014/main" id="{B1FA46E5-9D01-4B55-FF35-5B4732FCA5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C11D1022-51E8-725A-9D59-AA0FBDBBFB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0373" y="2057400"/>
            <a:ext cx="12352120" cy="82296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66"/>
            <a:ext cx="16924915" cy="771134"/>
          </a:xfrm>
          <a:prstGeom prst="rect">
            <a:avLst/>
          </a:prstGeom>
        </p:spPr>
      </p:pic>
      <p:grpSp>
        <p:nvGrpSpPr>
          <p:cNvPr id="6" name="Group 6"/>
          <p:cNvGrpSpPr/>
          <p:nvPr/>
        </p:nvGrpSpPr>
        <p:grpSpPr>
          <a:xfrm>
            <a:off x="5714579" y="2421098"/>
            <a:ext cx="7606470" cy="1427961"/>
            <a:chOff x="0" y="0"/>
            <a:chExt cx="11960340" cy="2245312"/>
          </a:xfrm>
        </p:grpSpPr>
        <p:sp>
          <p:nvSpPr>
            <p:cNvPr id="7" name="Freeform 7"/>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grpSp>
        <p:nvGrpSpPr>
          <p:cNvPr id="8" name="Group 8"/>
          <p:cNvGrpSpPr/>
          <p:nvPr/>
        </p:nvGrpSpPr>
        <p:grpSpPr>
          <a:xfrm>
            <a:off x="5714579" y="4206050"/>
            <a:ext cx="7606470" cy="1427961"/>
            <a:chOff x="0" y="0"/>
            <a:chExt cx="11960340" cy="2245312"/>
          </a:xfrm>
        </p:grpSpPr>
        <p:sp>
          <p:nvSpPr>
            <p:cNvPr id="9" name="Freeform 9"/>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grpSp>
        <p:nvGrpSpPr>
          <p:cNvPr id="10" name="Group 10"/>
          <p:cNvGrpSpPr/>
          <p:nvPr/>
        </p:nvGrpSpPr>
        <p:grpSpPr>
          <a:xfrm>
            <a:off x="5714579" y="5991003"/>
            <a:ext cx="7606470" cy="1427961"/>
            <a:chOff x="0" y="0"/>
            <a:chExt cx="11960340" cy="2245312"/>
          </a:xfrm>
        </p:grpSpPr>
        <p:sp>
          <p:nvSpPr>
            <p:cNvPr id="11" name="Freeform 11"/>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grpSp>
        <p:nvGrpSpPr>
          <p:cNvPr id="12" name="Group 12"/>
          <p:cNvGrpSpPr/>
          <p:nvPr/>
        </p:nvGrpSpPr>
        <p:grpSpPr>
          <a:xfrm>
            <a:off x="5714579" y="7775955"/>
            <a:ext cx="7606470" cy="1427961"/>
            <a:chOff x="0" y="0"/>
            <a:chExt cx="11960340" cy="2245312"/>
          </a:xfrm>
        </p:grpSpPr>
        <p:sp>
          <p:nvSpPr>
            <p:cNvPr id="13" name="Freeform 13"/>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38460" y="2852700"/>
            <a:ext cx="662295" cy="564757"/>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95891" y="4538636"/>
            <a:ext cx="736025" cy="736025"/>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138460" y="6319128"/>
            <a:ext cx="782903" cy="6620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149182" y="8127862"/>
            <a:ext cx="829442" cy="679106"/>
          </a:xfrm>
          <a:prstGeom prst="rect">
            <a:avLst/>
          </a:prstGeom>
        </p:spPr>
      </p:pic>
      <p:sp>
        <p:nvSpPr>
          <p:cNvPr id="18" name="TextBox 18"/>
          <p:cNvSpPr txBox="1"/>
          <p:nvPr/>
        </p:nvSpPr>
        <p:spPr>
          <a:xfrm>
            <a:off x="3851860" y="467038"/>
            <a:ext cx="10583498" cy="1469057"/>
          </a:xfrm>
          <a:prstGeom prst="rect">
            <a:avLst/>
          </a:prstGeom>
        </p:spPr>
        <p:txBody>
          <a:bodyPr wrap="square" lIns="0" tIns="0" rIns="0" bIns="0" rtlCol="0" anchor="t">
            <a:spAutoFit/>
          </a:bodyPr>
          <a:lstStyle/>
          <a:p>
            <a:pPr algn="l">
              <a:lnSpc>
                <a:spcPts val="12180"/>
              </a:lnSpc>
            </a:pPr>
            <a:r>
              <a:rPr lang="en-US" sz="8700" dirty="0" err="1">
                <a:solidFill>
                  <a:srgbClr val="1836B2"/>
                </a:solidFill>
                <a:latin typeface="Fira Sans Medium Bold"/>
              </a:rPr>
              <a:t>Zusammenfassend</a:t>
            </a:r>
            <a:r>
              <a:rPr lang="en-US" sz="8700" dirty="0">
                <a:solidFill>
                  <a:srgbClr val="1836B2"/>
                </a:solidFill>
                <a:latin typeface="Fira Sans Medium Bold"/>
              </a:rPr>
              <a:t>...</a:t>
            </a:r>
          </a:p>
        </p:txBody>
      </p:sp>
      <p:sp>
        <p:nvSpPr>
          <p:cNvPr id="19" name="TextBox 19"/>
          <p:cNvSpPr txBox="1"/>
          <p:nvPr/>
        </p:nvSpPr>
        <p:spPr>
          <a:xfrm>
            <a:off x="7253944" y="2999288"/>
            <a:ext cx="5763748" cy="360996"/>
          </a:xfrm>
          <a:prstGeom prst="rect">
            <a:avLst/>
          </a:prstGeom>
        </p:spPr>
        <p:txBody>
          <a:bodyPr lIns="0" tIns="0" rIns="0" bIns="0" rtlCol="0" anchor="t">
            <a:spAutoFit/>
          </a:bodyPr>
          <a:lstStyle/>
          <a:p>
            <a:pPr algn="l">
              <a:lnSpc>
                <a:spcPts val="2900"/>
              </a:lnSpc>
            </a:pPr>
            <a:r>
              <a:rPr lang="de-DE" sz="2416" dirty="0">
                <a:solidFill>
                  <a:srgbClr val="043296"/>
                </a:solidFill>
                <a:latin typeface="Fira Sans Medium"/>
              </a:rPr>
              <a:t>Schüler müssen ein reales Problem lösen</a:t>
            </a:r>
          </a:p>
        </p:txBody>
      </p:sp>
      <p:sp>
        <p:nvSpPr>
          <p:cNvPr id="20" name="TextBox 20"/>
          <p:cNvSpPr txBox="1"/>
          <p:nvPr/>
        </p:nvSpPr>
        <p:spPr>
          <a:xfrm>
            <a:off x="7253944" y="4541236"/>
            <a:ext cx="5763748" cy="733425"/>
          </a:xfrm>
          <a:prstGeom prst="rect">
            <a:avLst/>
          </a:prstGeom>
        </p:spPr>
        <p:txBody>
          <a:bodyPr lIns="0" tIns="0" rIns="0" bIns="0" rtlCol="0" anchor="t">
            <a:spAutoFit/>
          </a:bodyPr>
          <a:lstStyle/>
          <a:p>
            <a:pPr algn="l">
              <a:lnSpc>
                <a:spcPts val="2900"/>
              </a:lnSpc>
            </a:pPr>
            <a:r>
              <a:rPr lang="de-DE" sz="2416" dirty="0">
                <a:solidFill>
                  <a:srgbClr val="043296"/>
                </a:solidFill>
                <a:latin typeface="Fira Sans Medium"/>
              </a:rPr>
              <a:t>Sie erforschen und finden gemeinsam eine Lösung für die Frage.</a:t>
            </a:r>
          </a:p>
        </p:txBody>
      </p:sp>
      <p:sp>
        <p:nvSpPr>
          <p:cNvPr id="21" name="TextBox 21"/>
          <p:cNvSpPr txBox="1"/>
          <p:nvPr/>
        </p:nvSpPr>
        <p:spPr>
          <a:xfrm>
            <a:off x="7253944" y="6162078"/>
            <a:ext cx="5763748" cy="1095375"/>
          </a:xfrm>
          <a:prstGeom prst="rect">
            <a:avLst/>
          </a:prstGeom>
        </p:spPr>
        <p:txBody>
          <a:bodyPr lIns="0" tIns="0" rIns="0" bIns="0" rtlCol="0" anchor="t">
            <a:spAutoFit/>
          </a:bodyPr>
          <a:lstStyle/>
          <a:p>
            <a:pPr algn="l">
              <a:lnSpc>
                <a:spcPts val="2900"/>
              </a:lnSpc>
            </a:pPr>
            <a:r>
              <a:rPr lang="de-DE" sz="2416" dirty="0">
                <a:solidFill>
                  <a:srgbClr val="043296"/>
                </a:solidFill>
                <a:latin typeface="Fira Sans Medium"/>
              </a:rPr>
              <a:t>Sie verbinden ihr bisheriges Wissen mit ihren Recherchen und mit dem, was sie gerade lernen</a:t>
            </a:r>
          </a:p>
        </p:txBody>
      </p:sp>
      <p:sp>
        <p:nvSpPr>
          <p:cNvPr id="22" name="TextBox 22"/>
          <p:cNvSpPr txBox="1"/>
          <p:nvPr/>
        </p:nvSpPr>
        <p:spPr>
          <a:xfrm>
            <a:off x="7259806" y="8127862"/>
            <a:ext cx="5763748" cy="736444"/>
          </a:xfrm>
          <a:prstGeom prst="rect">
            <a:avLst/>
          </a:prstGeom>
        </p:spPr>
        <p:txBody>
          <a:bodyPr lIns="0" tIns="0" rIns="0" bIns="0" rtlCol="0" anchor="t">
            <a:spAutoFit/>
          </a:bodyPr>
          <a:lstStyle/>
          <a:p>
            <a:pPr algn="l">
              <a:lnSpc>
                <a:spcPts val="2900"/>
              </a:lnSpc>
            </a:pPr>
            <a:r>
              <a:rPr lang="de-DE" sz="2416" dirty="0">
                <a:solidFill>
                  <a:srgbClr val="043296"/>
                </a:solidFill>
                <a:latin typeface="Fira Sans Medium"/>
              </a:rPr>
              <a:t>SchülerInnen präsentieren ihre Lösung vor einem Publikum</a:t>
            </a:r>
          </a:p>
        </p:txBody>
      </p:sp>
      <p:pic>
        <p:nvPicPr>
          <p:cNvPr id="23" name="Immagine 22" descr="Immagine che contiene testo, grafica vettoriale, clipart">
            <a:extLst>
              <a:ext uri="{FF2B5EF4-FFF2-40B4-BE49-F238E27FC236}">
                <a16:creationId xmlns:a16="http://schemas.microsoft.com/office/drawing/2014/main" id="{A6C2BBD3-B8B3-28BF-8336-CA8AC7A2AD2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4" name="Immagine 23" descr="Immagine che contiene testo">
            <a:extLst>
              <a:ext uri="{FF2B5EF4-FFF2-40B4-BE49-F238E27FC236}">
                <a16:creationId xmlns:a16="http://schemas.microsoft.com/office/drawing/2014/main" id="{68292953-B2EA-80B0-C4CC-281CF84F53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3" name="TextBox 3"/>
          <p:cNvSpPr txBox="1"/>
          <p:nvPr/>
        </p:nvSpPr>
        <p:spPr>
          <a:xfrm>
            <a:off x="1959190" y="1864588"/>
            <a:ext cx="6522225" cy="1483995"/>
          </a:xfrm>
          <a:prstGeom prst="rect">
            <a:avLst/>
          </a:prstGeom>
        </p:spPr>
        <p:txBody>
          <a:bodyPr lIns="0" tIns="0" rIns="0" bIns="0" rtlCol="0" anchor="t">
            <a:spAutoFit/>
          </a:bodyPr>
          <a:lstStyle/>
          <a:p>
            <a:pPr algn="l">
              <a:lnSpc>
                <a:spcPts val="12180"/>
              </a:lnSpc>
            </a:pPr>
            <a:r>
              <a:rPr lang="en-US" sz="8700" dirty="0">
                <a:solidFill>
                  <a:srgbClr val="1836B2"/>
                </a:solidFill>
                <a:latin typeface="Fira Sans Medium Bold"/>
              </a:rPr>
              <a:t>PBL </a:t>
            </a:r>
            <a:r>
              <a:rPr lang="en-US" sz="8700" dirty="0" err="1">
                <a:solidFill>
                  <a:srgbClr val="1836B2"/>
                </a:solidFill>
                <a:latin typeface="Fira Sans Medium Bold"/>
              </a:rPr>
              <a:t>ist</a:t>
            </a:r>
            <a:r>
              <a:rPr lang="en-US" sz="8700" dirty="0">
                <a:solidFill>
                  <a:srgbClr val="1836B2"/>
                </a:solidFill>
                <a:latin typeface="Fira Sans Medium Bold"/>
              </a:rPr>
              <a:t>:</a:t>
            </a:r>
          </a:p>
        </p:txBody>
      </p:sp>
      <p:pic>
        <p:nvPicPr>
          <p:cNvPr id="6" name="Picture 6"/>
          <p:cNvPicPr>
            <a:picLocks noChangeAspect="1"/>
          </p:cNvPicPr>
          <p:nvPr/>
        </p:nvPicPr>
        <p:blipFill>
          <a:blip r:embed="rId4"/>
          <a:srcRect/>
          <a:stretch>
            <a:fillRect/>
          </a:stretch>
        </p:blipFill>
        <p:spPr>
          <a:xfrm>
            <a:off x="7867136" y="2373661"/>
            <a:ext cx="8822452" cy="5539678"/>
          </a:xfrm>
          <a:prstGeom prst="rect">
            <a:avLst/>
          </a:prstGeom>
        </p:spPr>
      </p:pic>
      <p:sp>
        <p:nvSpPr>
          <p:cNvPr id="7" name="TextBox 7"/>
          <p:cNvSpPr txBox="1"/>
          <p:nvPr/>
        </p:nvSpPr>
        <p:spPr>
          <a:xfrm>
            <a:off x="1588457" y="4119485"/>
            <a:ext cx="5951788" cy="3117328"/>
          </a:xfrm>
          <a:prstGeom prst="rect">
            <a:avLst/>
          </a:prstGeom>
        </p:spPr>
        <p:txBody>
          <a:bodyPr lIns="0" tIns="0" rIns="0" bIns="0" rtlCol="0" anchor="t">
            <a:spAutoFit/>
          </a:bodyPr>
          <a:lstStyle/>
          <a:p>
            <a:pPr marL="705802" lvl="1" indent="-352901" algn="l">
              <a:lnSpc>
                <a:spcPts val="4914"/>
              </a:lnSpc>
              <a:buFont typeface="Arial"/>
              <a:buChar char="•"/>
            </a:pPr>
            <a:r>
              <a:rPr lang="de-DE" sz="3900" dirty="0">
                <a:solidFill>
                  <a:srgbClr val="043296"/>
                </a:solidFill>
                <a:latin typeface="Fira Sans Medium"/>
              </a:rPr>
              <a:t>Interdisziplinär</a:t>
            </a:r>
          </a:p>
          <a:p>
            <a:pPr marL="705802" lvl="1" indent="-352901" algn="l">
              <a:lnSpc>
                <a:spcPts val="4914"/>
              </a:lnSpc>
              <a:buFont typeface="Arial"/>
              <a:buChar char="•"/>
            </a:pPr>
            <a:r>
              <a:rPr lang="de-DE" sz="3900" dirty="0">
                <a:solidFill>
                  <a:srgbClr val="043296"/>
                </a:solidFill>
                <a:latin typeface="Fira Sans Medium"/>
              </a:rPr>
              <a:t>Herausfordernd</a:t>
            </a:r>
          </a:p>
          <a:p>
            <a:pPr marL="705802" lvl="1" indent="-352901" algn="l">
              <a:lnSpc>
                <a:spcPts val="4914"/>
              </a:lnSpc>
              <a:buFont typeface="Arial"/>
              <a:buChar char="•"/>
            </a:pPr>
            <a:r>
              <a:rPr lang="de-DE" sz="3900" dirty="0">
                <a:solidFill>
                  <a:srgbClr val="043296"/>
                </a:solidFill>
                <a:latin typeface="Fira Sans Medium"/>
              </a:rPr>
              <a:t>Mit dem wirklichen Leben verbunden</a:t>
            </a:r>
          </a:p>
          <a:p>
            <a:pPr marL="705802" lvl="1" indent="-352901" algn="l">
              <a:lnSpc>
                <a:spcPts val="4914"/>
              </a:lnSpc>
              <a:buFont typeface="Arial"/>
              <a:buChar char="•"/>
            </a:pPr>
            <a:r>
              <a:rPr lang="de-DE" sz="3900" dirty="0">
                <a:solidFill>
                  <a:srgbClr val="043296"/>
                </a:solidFill>
                <a:latin typeface="Fira Sans Medium"/>
              </a:rPr>
              <a:t>Selbstbestimmt</a:t>
            </a:r>
          </a:p>
        </p:txBody>
      </p:sp>
      <p:pic>
        <p:nvPicPr>
          <p:cNvPr id="8" name="Immagine 7" descr="Immagine che contiene testo, grafica vettoriale, clipart">
            <a:extLst>
              <a:ext uri="{FF2B5EF4-FFF2-40B4-BE49-F238E27FC236}">
                <a16:creationId xmlns:a16="http://schemas.microsoft.com/office/drawing/2014/main" id="{A09C6301-F872-50CA-65DF-C680AF11ED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397FD9C5-E8EB-0826-1754-39CFEB3C71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1108</Words>
  <Application>Microsoft Office PowerPoint</Application>
  <PresentationFormat>Personalizzato</PresentationFormat>
  <Paragraphs>134</Paragraphs>
  <Slides>30</Slides>
  <Notes>0</Notes>
  <HiddenSlides>0</HiddenSlides>
  <MMClips>2</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Fira Sans Medium</vt:lpstr>
      <vt:lpstr>Calibri</vt:lpstr>
      <vt:lpstr>Montserrat</vt:lpstr>
      <vt:lpstr>Arial</vt:lpstr>
      <vt:lpstr>Fira Sans Light Bold</vt:lpstr>
      <vt:lpstr>Fira Sans Medium Bold</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Lesson 2.pdf</dc:title>
  <cp:lastModifiedBy>Carmine Picone</cp:lastModifiedBy>
  <cp:revision>32</cp:revision>
  <dcterms:created xsi:type="dcterms:W3CDTF">2006-08-16T00:00:00Z</dcterms:created>
  <dcterms:modified xsi:type="dcterms:W3CDTF">2023-02-20T10:37:23Z</dcterms:modified>
  <dc:identifier>DAFYGcFoV8E</dc:identifier>
</cp:coreProperties>
</file>