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Fira Sans Light Bold" panose="020B0604020202020204" charset="0"/>
      <p:regular r:id="rId36"/>
    </p:embeddedFont>
    <p:embeddedFont>
      <p:font typeface="Fira Sans Medium" panose="020B0603050000020004" pitchFamily="34" charset="0"/>
      <p:regular r:id="rId37"/>
      <p:bold r:id="rId38"/>
      <p:italic r:id="rId39"/>
      <p:boldItalic r:id="rId40"/>
    </p:embeddedFont>
    <p:embeddedFont>
      <p:font typeface="Fira Sans Medium Bold" panose="020B0604020202020204" charset="0"/>
      <p:regular r:id="rId41"/>
    </p:embeddedFont>
    <p:embeddedFont>
      <p:font typeface="Montserrat" panose="00000500000000000000" pitchFamily="50"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2" d="100"/>
          <a:sy n="82" d="100"/>
        </p:scale>
        <p:origin x="11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4.sv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7.sv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svg"/><Relationship Id="rId7" Type="http://schemas.openxmlformats.org/officeDocument/2006/relationships/image" Target="../media/image4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5.sv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7.sv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youtu.be/_r0VX-aU_T8" TargetMode="External"/><Relationship Id="rId6" Type="http://schemas.openxmlformats.org/officeDocument/2006/relationships/image" Target="../media/image9.jpeg"/><Relationship Id="rId5" Type="http://schemas.openxmlformats.org/officeDocument/2006/relationships/image" Target="../media/image22.jpe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7.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10.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21.svg"/></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5.sv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sv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watch?v=LMCZvGesRz8&amp;t=6s" TargetMode="External"/><Relationship Id="rId6" Type="http://schemas.openxmlformats.org/officeDocument/2006/relationships/image" Target="../media/image9.jpeg"/><Relationship Id="rId5" Type="http://schemas.openxmlformats.org/officeDocument/2006/relationships/image" Target="../media/image22.jpe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7.svg"/><Relationship Id="rId9" Type="http://schemas.openxmlformats.org/officeDocument/2006/relationships/image" Target="../media/image28.png"/><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169288" y="4028456"/>
            <a:ext cx="10182206" cy="6322038"/>
          </a:xfrm>
          <a:prstGeom prst="rect">
            <a:avLst/>
          </a:prstGeom>
        </p:spPr>
      </p:pic>
      <p:pic>
        <p:nvPicPr>
          <p:cNvPr id="9" name="Picture 4">
            <a:extLst>
              <a:ext uri="{FF2B5EF4-FFF2-40B4-BE49-F238E27FC236}">
                <a16:creationId xmlns:a16="http://schemas.microsoft.com/office/drawing/2014/main" id="{EFAC81F0-3EE1-6529-AC54-FA79602382FB}"/>
              </a:ext>
            </a:extLst>
          </p:cNvPr>
          <p:cNvPicPr>
            <a:picLocks noChangeAspect="1"/>
          </p:cNvPicPr>
          <p:nvPr/>
        </p:nvPicPr>
        <p:blipFill>
          <a:blip r:embed="rId4"/>
          <a:srcRect/>
          <a:stretch>
            <a:fillRect/>
          </a:stretch>
        </p:blipFill>
        <p:spPr>
          <a:xfrm>
            <a:off x="4846646" y="9005234"/>
            <a:ext cx="1477179" cy="1091266"/>
          </a:xfrm>
          <a:prstGeom prst="rect">
            <a:avLst/>
          </a:prstGeom>
        </p:spPr>
      </p:pic>
      <p:sp>
        <p:nvSpPr>
          <p:cNvPr id="10" name="TextBox 6">
            <a:extLst>
              <a:ext uri="{FF2B5EF4-FFF2-40B4-BE49-F238E27FC236}">
                <a16:creationId xmlns:a16="http://schemas.microsoft.com/office/drawing/2014/main" id="{79032F91-0701-41ED-4ED1-2670B6C76ACC}"/>
              </a:ext>
            </a:extLst>
          </p:cNvPr>
          <p:cNvSpPr txBox="1"/>
          <p:nvPr/>
        </p:nvSpPr>
        <p:spPr>
          <a:xfrm>
            <a:off x="1028700" y="5203831"/>
            <a:ext cx="9113072" cy="2262029"/>
          </a:xfrm>
          <a:prstGeom prst="rect">
            <a:avLst/>
          </a:prstGeom>
        </p:spPr>
        <p:txBody>
          <a:bodyPr lIns="0" tIns="0" rIns="0" bIns="0" rtlCol="0" anchor="t">
            <a:spAutoFit/>
          </a:bodyPr>
          <a:lstStyle/>
          <a:p>
            <a:pPr algn="l">
              <a:lnSpc>
                <a:spcPts val="5998"/>
              </a:lnSpc>
            </a:pPr>
            <a:r>
              <a:rPr lang="el-GR" sz="4299" spc="128">
                <a:solidFill>
                  <a:srgbClr val="043296"/>
                </a:solidFill>
                <a:latin typeface="Fira Sans Light Bold"/>
              </a:rPr>
              <a:t>Εκπαιδευτικό πρόγραμμα μικτής μάθησης για εκπαιδευτικούς Πρωτοβάθμιας Εκπαίδευσης</a:t>
            </a:r>
            <a:endParaRPr lang="el-GR" sz="4299" spc="128" dirty="0" err="1">
              <a:solidFill>
                <a:srgbClr val="043296"/>
              </a:solidFill>
              <a:latin typeface="Fira Sans Light Bold"/>
            </a:endParaRPr>
          </a:p>
        </p:txBody>
      </p:sp>
      <p:sp>
        <p:nvSpPr>
          <p:cNvPr id="11" name="TextBox 7">
            <a:extLst>
              <a:ext uri="{FF2B5EF4-FFF2-40B4-BE49-F238E27FC236}">
                <a16:creationId xmlns:a16="http://schemas.microsoft.com/office/drawing/2014/main" id="{70AE9F29-D93D-744F-99B8-A163C80A3EF2}"/>
              </a:ext>
            </a:extLst>
          </p:cNvPr>
          <p:cNvSpPr txBox="1"/>
          <p:nvPr/>
        </p:nvSpPr>
        <p:spPr>
          <a:xfrm>
            <a:off x="1138368" y="1722115"/>
            <a:ext cx="15168432" cy="596913"/>
          </a:xfrm>
          <a:prstGeom prst="rect">
            <a:avLst/>
          </a:prstGeom>
        </p:spPr>
        <p:txBody>
          <a:bodyPr lIns="0" tIns="0" rIns="0" bIns="0" rtlCol="0" anchor="t">
            <a:spAutoFit/>
          </a:bodyPr>
          <a:lstStyle/>
          <a:p>
            <a:pPr algn="l">
              <a:lnSpc>
                <a:spcPts val="4899"/>
              </a:lnSpc>
            </a:pPr>
            <a:r>
              <a:rPr lang="en-US" sz="3499" spc="104" dirty="0">
                <a:solidFill>
                  <a:srgbClr val="A066CB"/>
                </a:solidFill>
                <a:latin typeface="Fira Sans Medium Bold"/>
              </a:rPr>
              <a:t>SPACE*LAB Erasmus+ Project 2021-1-IT02-KA220-SCH-000032535</a:t>
            </a:r>
          </a:p>
        </p:txBody>
      </p:sp>
      <p:sp>
        <p:nvSpPr>
          <p:cNvPr id="12" name="TextBox 8">
            <a:extLst>
              <a:ext uri="{FF2B5EF4-FFF2-40B4-BE49-F238E27FC236}">
                <a16:creationId xmlns:a16="http://schemas.microsoft.com/office/drawing/2014/main" id="{2C50BCAC-B962-EF6E-5EC4-8E45DFCA69EC}"/>
              </a:ext>
            </a:extLst>
          </p:cNvPr>
          <p:cNvSpPr txBox="1"/>
          <p:nvPr/>
        </p:nvSpPr>
        <p:spPr>
          <a:xfrm>
            <a:off x="1028700" y="3314700"/>
            <a:ext cx="8491579" cy="1965331"/>
          </a:xfrm>
          <a:prstGeom prst="rect">
            <a:avLst/>
          </a:prstGeom>
        </p:spPr>
        <p:txBody>
          <a:bodyPr lIns="0" tIns="0" rIns="0" bIns="0" rtlCol="0" anchor="t">
            <a:spAutoFit/>
          </a:bodyPr>
          <a:lstStyle/>
          <a:p>
            <a:pPr algn="l">
              <a:lnSpc>
                <a:spcPts val="16099"/>
              </a:lnSpc>
            </a:pPr>
            <a:r>
              <a:rPr lang="en-US" sz="11499" dirty="0">
                <a:solidFill>
                  <a:srgbClr val="1836B2"/>
                </a:solidFill>
                <a:latin typeface="Montserrat"/>
              </a:rPr>
              <a:t>SPACE*Lab </a:t>
            </a:r>
          </a:p>
        </p:txBody>
      </p:sp>
      <p:pic>
        <p:nvPicPr>
          <p:cNvPr id="13" name="Immagine 12" descr="Immagine che contiene testo">
            <a:extLst>
              <a:ext uri="{FF2B5EF4-FFF2-40B4-BE49-F238E27FC236}">
                <a16:creationId xmlns:a16="http://schemas.microsoft.com/office/drawing/2014/main" id="{A4D790BC-F85C-5644-C65B-8F564F820F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700" y="9184422"/>
            <a:ext cx="3589136" cy="752983"/>
          </a:xfrm>
          <a:prstGeom prst="rect">
            <a:avLst/>
          </a:prstGeom>
        </p:spPr>
      </p:pic>
      <p:pic>
        <p:nvPicPr>
          <p:cNvPr id="14" name="Immagine 13" descr="Immagine che contiene testo, grafica vettoriale, clipart">
            <a:extLst>
              <a:ext uri="{FF2B5EF4-FFF2-40B4-BE49-F238E27FC236}">
                <a16:creationId xmlns:a16="http://schemas.microsoft.com/office/drawing/2014/main" id="{EA59D4D4-3A54-55EF-0DAE-4E2229BD2E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6886" y="2705100"/>
            <a:ext cx="3429000" cy="2228850"/>
          </a:xfrm>
          <a:prstGeom prst="rect">
            <a:avLst/>
          </a:prstGeom>
        </p:spPr>
      </p:pic>
      <p:sp>
        <p:nvSpPr>
          <p:cNvPr id="3" name="TextBox 9">
            <a:extLst>
              <a:ext uri="{FF2B5EF4-FFF2-40B4-BE49-F238E27FC236}">
                <a16:creationId xmlns:a16="http://schemas.microsoft.com/office/drawing/2014/main" id="{698EDCD6-35A4-9118-A560-06016F4E4F4B}"/>
              </a:ext>
            </a:extLst>
          </p:cNvPr>
          <p:cNvSpPr txBox="1"/>
          <p:nvPr/>
        </p:nvSpPr>
        <p:spPr>
          <a:xfrm>
            <a:off x="3476413" y="621030"/>
            <a:ext cx="11335174" cy="422295"/>
          </a:xfrm>
          <a:prstGeom prst="rect">
            <a:avLst/>
          </a:prstGeom>
        </p:spPr>
        <p:txBody>
          <a:bodyPr lIns="0" tIns="0" rIns="0" bIns="0" rtlCol="0" anchor="t">
            <a:spAutoFit/>
          </a:bodyPr>
          <a:lstStyle/>
          <a:p>
            <a:pPr algn="ctr">
              <a:lnSpc>
                <a:spcPts val="1679"/>
              </a:lnSpc>
              <a:spcBef>
                <a:spcPct val="0"/>
              </a:spcBef>
            </a:pPr>
            <a:r>
              <a:rPr lang="en-US" sz="1200" dirty="0">
                <a:solidFill>
                  <a:srgbClr val="000000"/>
                </a:solidFill>
                <a:latin typeface="Fira Sans Medium"/>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6960" y="3856849"/>
            <a:ext cx="2438522" cy="5659016"/>
          </a:xfrm>
          <a:prstGeom prst="rect">
            <a:avLst/>
          </a:prstGeom>
        </p:spPr>
      </p:pic>
      <p:sp>
        <p:nvSpPr>
          <p:cNvPr id="6" name="TextBox 6"/>
          <p:cNvSpPr txBox="1"/>
          <p:nvPr/>
        </p:nvSpPr>
        <p:spPr>
          <a:xfrm>
            <a:off x="4496662" y="2019300"/>
            <a:ext cx="11200538" cy="1846659"/>
          </a:xfrm>
          <a:prstGeom prst="rect">
            <a:avLst/>
          </a:prstGeom>
        </p:spPr>
        <p:txBody>
          <a:bodyPr wrap="square" lIns="0" tIns="0" rIns="0" bIns="0" rtlCol="0" anchor="t">
            <a:spAutoFit/>
          </a:bodyPr>
          <a:lstStyle/>
          <a:p>
            <a:pPr algn="l"/>
            <a:r>
              <a:rPr lang="el-GR" sz="6000" spc="-94" dirty="0">
                <a:solidFill>
                  <a:srgbClr val="043296"/>
                </a:solidFill>
                <a:latin typeface="Fira Sans Medium"/>
              </a:rPr>
              <a:t>Ο Εκπαιδευτικός στη Μάθηση Βάσει Έργου</a:t>
            </a:r>
          </a:p>
        </p:txBody>
      </p:sp>
      <p:sp>
        <p:nvSpPr>
          <p:cNvPr id="7" name="TextBox 7"/>
          <p:cNvSpPr txBox="1"/>
          <p:nvPr/>
        </p:nvSpPr>
        <p:spPr>
          <a:xfrm>
            <a:off x="4496662" y="4457700"/>
            <a:ext cx="9294675" cy="2821285"/>
          </a:xfrm>
          <a:prstGeom prst="rect">
            <a:avLst/>
          </a:prstGeom>
        </p:spPr>
        <p:txBody>
          <a:bodyPr lIns="0" tIns="0" rIns="0" bIns="0" rtlCol="0" anchor="t">
            <a:spAutoFit/>
          </a:bodyPr>
          <a:lstStyle/>
          <a:p>
            <a:pPr>
              <a:lnSpc>
                <a:spcPts val="4422"/>
              </a:lnSpc>
            </a:pPr>
            <a:r>
              <a:rPr lang="el-GR" sz="3900" dirty="0">
                <a:solidFill>
                  <a:srgbClr val="043296"/>
                </a:solidFill>
                <a:latin typeface="Fira Sans Medium"/>
              </a:rPr>
              <a:t>Είναι πάντα Παρών! </a:t>
            </a:r>
          </a:p>
          <a:p>
            <a:pPr>
              <a:lnSpc>
                <a:spcPts val="4422"/>
              </a:lnSpc>
            </a:pPr>
            <a:r>
              <a:rPr lang="el-GR" sz="3900" dirty="0">
                <a:solidFill>
                  <a:srgbClr val="043296"/>
                </a:solidFill>
                <a:latin typeface="Fira Sans Medium"/>
              </a:rPr>
              <a:t>Είναι ένας δάσκαλος-μέντορας, που παρακολουθεί την πρόοδο των μαθητών! </a:t>
            </a:r>
          </a:p>
          <a:p>
            <a:pPr>
              <a:lnSpc>
                <a:spcPts val="4422"/>
              </a:lnSpc>
            </a:pPr>
            <a:r>
              <a:rPr lang="el-GR" sz="3900" dirty="0">
                <a:solidFill>
                  <a:srgbClr val="043296"/>
                </a:solidFill>
                <a:latin typeface="Fira Sans Medium"/>
              </a:rPr>
              <a:t>Ελέγχει και παρακολουθεί τη μάθηση και τις πηγές των μαθητών.</a:t>
            </a:r>
          </a:p>
        </p:txBody>
      </p:sp>
      <p:pic>
        <p:nvPicPr>
          <p:cNvPr id="8" name="Immagine 7" descr="Immagine che contiene testo, grafica vettoriale, clipart">
            <a:extLst>
              <a:ext uri="{FF2B5EF4-FFF2-40B4-BE49-F238E27FC236}">
                <a16:creationId xmlns:a16="http://schemas.microsoft.com/office/drawing/2014/main" id="{D2418793-A641-2098-37E2-111C4E1903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255B147E-619E-0795-FFB2-9790E9EB27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74709" y="1028700"/>
            <a:ext cx="11013291" cy="1538678"/>
          </a:xfrm>
          <a:prstGeom prst="rect">
            <a:avLst/>
          </a:prstGeom>
        </p:spPr>
      </p:pic>
      <p:sp>
        <p:nvSpPr>
          <p:cNvPr id="3" name="TextBox 3"/>
          <p:cNvSpPr txBox="1"/>
          <p:nvPr/>
        </p:nvSpPr>
        <p:spPr>
          <a:xfrm>
            <a:off x="8221864" y="1134461"/>
            <a:ext cx="9118982" cy="1193806"/>
          </a:xfrm>
          <a:prstGeom prst="rect">
            <a:avLst/>
          </a:prstGeom>
        </p:spPr>
        <p:txBody>
          <a:bodyPr lIns="0" tIns="0" rIns="0" bIns="0" rtlCol="0" anchor="t">
            <a:spAutoFit/>
          </a:bodyPr>
          <a:lstStyle/>
          <a:p>
            <a:pPr algn="l">
              <a:lnSpc>
                <a:spcPts val="9799"/>
              </a:lnSpc>
            </a:pPr>
            <a:r>
              <a:rPr lang="el-GR" sz="6999" dirty="0">
                <a:solidFill>
                  <a:srgbClr val="FFFFFF"/>
                </a:solidFill>
                <a:latin typeface="Fira Sans Medium"/>
              </a:rPr>
              <a:t>Η Ερώτηση «Οδηγός»</a:t>
            </a:r>
          </a:p>
        </p:txBody>
      </p:sp>
      <p:grpSp>
        <p:nvGrpSpPr>
          <p:cNvPr id="6" name="Group 6"/>
          <p:cNvGrpSpPr/>
          <p:nvPr/>
        </p:nvGrpSpPr>
        <p:grpSpPr>
          <a:xfrm>
            <a:off x="7733080" y="2848854"/>
            <a:ext cx="9526220" cy="1347234"/>
            <a:chOff x="0" y="0"/>
            <a:chExt cx="12168599" cy="1720929"/>
          </a:xfrm>
        </p:grpSpPr>
        <p:sp>
          <p:nvSpPr>
            <p:cNvPr id="7" name="Freeform 7"/>
            <p:cNvSpPr/>
            <p:nvPr/>
          </p:nvSpPr>
          <p:spPr>
            <a:xfrm>
              <a:off x="0" y="0"/>
              <a:ext cx="12168643" cy="1720909"/>
            </a:xfrm>
            <a:custGeom>
              <a:avLst/>
              <a:gdLst/>
              <a:ahLst/>
              <a:cxnLst/>
              <a:rect l="l" t="t" r="r" b="b"/>
              <a:pathLst>
                <a:path w="12168643" h="1720909">
                  <a:moveTo>
                    <a:pt x="0" y="172091"/>
                  </a:moveTo>
                  <a:cubicBezTo>
                    <a:pt x="0" y="77035"/>
                    <a:pt x="48765" y="0"/>
                    <a:pt x="108939" y="0"/>
                  </a:cubicBezTo>
                  <a:lnTo>
                    <a:pt x="12059688" y="0"/>
                  </a:lnTo>
                  <a:cubicBezTo>
                    <a:pt x="12119861" y="0"/>
                    <a:pt x="12168643" y="77035"/>
                    <a:pt x="12168643" y="172091"/>
                  </a:cubicBezTo>
                  <a:lnTo>
                    <a:pt x="12168643" y="1548818"/>
                  </a:lnTo>
                  <a:cubicBezTo>
                    <a:pt x="12168643" y="1643874"/>
                    <a:pt x="12119861" y="1720909"/>
                    <a:pt x="12059688" y="1720909"/>
                  </a:cubicBezTo>
                  <a:lnTo>
                    <a:pt x="108939" y="1720909"/>
                  </a:lnTo>
                  <a:cubicBezTo>
                    <a:pt x="48765" y="1720909"/>
                    <a:pt x="0" y="1643874"/>
                    <a:pt x="0" y="1548818"/>
                  </a:cubicBezTo>
                  <a:close/>
                </a:path>
              </a:pathLst>
            </a:custGeom>
            <a:solidFill>
              <a:srgbClr val="EFE2F8"/>
            </a:solidFill>
          </p:spPr>
        </p:sp>
      </p:grpSp>
      <p:sp>
        <p:nvSpPr>
          <p:cNvPr id="8" name="TextBox 8"/>
          <p:cNvSpPr txBox="1"/>
          <p:nvPr/>
        </p:nvSpPr>
        <p:spPr>
          <a:xfrm>
            <a:off x="8009906" y="3097157"/>
            <a:ext cx="8807283" cy="923925"/>
          </a:xfrm>
          <a:prstGeom prst="rect">
            <a:avLst/>
          </a:prstGeom>
        </p:spPr>
        <p:txBody>
          <a:bodyPr lIns="0" tIns="0" rIns="0" bIns="0" rtlCol="0" anchor="t">
            <a:spAutoFit/>
          </a:bodyPr>
          <a:lstStyle/>
          <a:p>
            <a:pPr algn="l">
              <a:lnSpc>
                <a:spcPts val="3600"/>
              </a:lnSpc>
            </a:pPr>
            <a:r>
              <a:rPr lang="el-GR" sz="3000" spc="-3" dirty="0">
                <a:solidFill>
                  <a:srgbClr val="043296"/>
                </a:solidFill>
                <a:latin typeface="Fira Sans Medium Bold"/>
              </a:rPr>
              <a:t>Το Ερώτημα «οδηγός» είναι ο σκελετός για το έργο.</a:t>
            </a:r>
          </a:p>
        </p:txBody>
      </p:sp>
      <p:grpSp>
        <p:nvGrpSpPr>
          <p:cNvPr id="9" name="Group 9"/>
          <p:cNvGrpSpPr/>
          <p:nvPr/>
        </p:nvGrpSpPr>
        <p:grpSpPr>
          <a:xfrm>
            <a:off x="7733080" y="4385837"/>
            <a:ext cx="9607766" cy="1291605"/>
            <a:chOff x="0" y="0"/>
            <a:chExt cx="12810355" cy="1722140"/>
          </a:xfrm>
        </p:grpSpPr>
        <p:sp>
          <p:nvSpPr>
            <p:cNvPr id="10" name="Freeform 10"/>
            <p:cNvSpPr/>
            <p:nvPr/>
          </p:nvSpPr>
          <p:spPr>
            <a:xfrm>
              <a:off x="0" y="0"/>
              <a:ext cx="12810397" cy="1722120"/>
            </a:xfrm>
            <a:custGeom>
              <a:avLst/>
              <a:gdLst/>
              <a:ahLst/>
              <a:cxnLst/>
              <a:rect l="l" t="t" r="r" b="b"/>
              <a:pathLst>
                <a:path w="12810397" h="1722120">
                  <a:moveTo>
                    <a:pt x="0" y="172212"/>
                  </a:moveTo>
                  <a:cubicBezTo>
                    <a:pt x="0" y="77089"/>
                    <a:pt x="51337" y="0"/>
                    <a:pt x="114684" y="0"/>
                  </a:cubicBezTo>
                  <a:lnTo>
                    <a:pt x="12695699" y="0"/>
                  </a:lnTo>
                  <a:cubicBezTo>
                    <a:pt x="12759046" y="0"/>
                    <a:pt x="12810397" y="77089"/>
                    <a:pt x="12810397" y="172212"/>
                  </a:cubicBezTo>
                  <a:lnTo>
                    <a:pt x="12810397" y="1549908"/>
                  </a:lnTo>
                  <a:cubicBezTo>
                    <a:pt x="12810397" y="1645031"/>
                    <a:pt x="12759046" y="1722120"/>
                    <a:pt x="12695699" y="1722120"/>
                  </a:cubicBezTo>
                  <a:lnTo>
                    <a:pt x="114684" y="1722120"/>
                  </a:lnTo>
                  <a:cubicBezTo>
                    <a:pt x="51337" y="1722120"/>
                    <a:pt x="0" y="1645031"/>
                    <a:pt x="0" y="1549908"/>
                  </a:cubicBezTo>
                  <a:close/>
                </a:path>
              </a:pathLst>
            </a:custGeom>
            <a:solidFill>
              <a:srgbClr val="EFE2F8"/>
            </a:solidFill>
          </p:spPr>
        </p:sp>
      </p:grpSp>
      <p:sp>
        <p:nvSpPr>
          <p:cNvPr id="11" name="TextBox 11"/>
          <p:cNvSpPr txBox="1"/>
          <p:nvPr/>
        </p:nvSpPr>
        <p:spPr>
          <a:xfrm>
            <a:off x="8001000" y="4349092"/>
            <a:ext cx="9672710" cy="1364733"/>
          </a:xfrm>
          <a:prstGeom prst="rect">
            <a:avLst/>
          </a:prstGeom>
        </p:spPr>
        <p:txBody>
          <a:bodyPr lIns="0" tIns="0" rIns="0" bIns="0" rtlCol="0" anchor="t">
            <a:spAutoFit/>
          </a:bodyPr>
          <a:lstStyle/>
          <a:p>
            <a:pPr algn="l">
              <a:lnSpc>
                <a:spcPts val="3600"/>
              </a:lnSpc>
            </a:pPr>
            <a:r>
              <a:rPr lang="el-GR" sz="2800" spc="-3" dirty="0">
                <a:solidFill>
                  <a:srgbClr val="043296"/>
                </a:solidFill>
                <a:latin typeface="Fira Sans Medium Bold"/>
              </a:rPr>
              <a:t>Ένα καλό ερώτημα «οδηγός» είναι αυτό που «εμπεριέχει όλες τις άλλες ερωτήσεις που οδηγούν στην εύρεση μιας λύσης ή τον σχεδιασμό ενός προϊόντος»</a:t>
            </a:r>
          </a:p>
        </p:txBody>
      </p:sp>
      <p:grpSp>
        <p:nvGrpSpPr>
          <p:cNvPr id="12" name="Group 12"/>
          <p:cNvGrpSpPr/>
          <p:nvPr/>
        </p:nvGrpSpPr>
        <p:grpSpPr>
          <a:xfrm>
            <a:off x="7733080" y="5867942"/>
            <a:ext cx="9607766" cy="981442"/>
            <a:chOff x="0" y="0"/>
            <a:chExt cx="12810355" cy="1308589"/>
          </a:xfrm>
        </p:grpSpPr>
        <p:sp>
          <p:nvSpPr>
            <p:cNvPr id="13" name="Freeform 13"/>
            <p:cNvSpPr/>
            <p:nvPr/>
          </p:nvSpPr>
          <p:spPr>
            <a:xfrm>
              <a:off x="0" y="0"/>
              <a:ext cx="12810397" cy="1308574"/>
            </a:xfrm>
            <a:custGeom>
              <a:avLst/>
              <a:gdLst/>
              <a:ahLst/>
              <a:cxnLst/>
              <a:rect l="l" t="t" r="r" b="b"/>
              <a:pathLst>
                <a:path w="12810397" h="1308574">
                  <a:moveTo>
                    <a:pt x="0" y="130857"/>
                  </a:moveTo>
                  <a:cubicBezTo>
                    <a:pt x="0" y="58577"/>
                    <a:pt x="51337" y="0"/>
                    <a:pt x="114684" y="0"/>
                  </a:cubicBezTo>
                  <a:lnTo>
                    <a:pt x="12695699" y="0"/>
                  </a:lnTo>
                  <a:cubicBezTo>
                    <a:pt x="12759046" y="0"/>
                    <a:pt x="12810397" y="58577"/>
                    <a:pt x="12810397" y="130857"/>
                  </a:cubicBezTo>
                  <a:lnTo>
                    <a:pt x="12810397" y="1177716"/>
                  </a:lnTo>
                  <a:cubicBezTo>
                    <a:pt x="12810397" y="1249997"/>
                    <a:pt x="12759046" y="1308574"/>
                    <a:pt x="12695699" y="1308574"/>
                  </a:cubicBezTo>
                  <a:lnTo>
                    <a:pt x="114684" y="1308574"/>
                  </a:lnTo>
                  <a:cubicBezTo>
                    <a:pt x="51337" y="1308574"/>
                    <a:pt x="0" y="1249997"/>
                    <a:pt x="0" y="1177716"/>
                  </a:cubicBezTo>
                  <a:close/>
                </a:path>
              </a:pathLst>
            </a:custGeom>
            <a:solidFill>
              <a:srgbClr val="EFE2F8"/>
            </a:solidFill>
          </p:spPr>
        </p:sp>
      </p:grpSp>
      <p:sp>
        <p:nvSpPr>
          <p:cNvPr id="14" name="TextBox 14"/>
          <p:cNvSpPr txBox="1"/>
          <p:nvPr/>
        </p:nvSpPr>
        <p:spPr>
          <a:xfrm>
            <a:off x="8009906" y="6152687"/>
            <a:ext cx="5769823" cy="466725"/>
          </a:xfrm>
          <a:prstGeom prst="rect">
            <a:avLst/>
          </a:prstGeom>
        </p:spPr>
        <p:txBody>
          <a:bodyPr lIns="0" tIns="0" rIns="0" bIns="0" rtlCol="0" anchor="t">
            <a:spAutoFit/>
          </a:bodyPr>
          <a:lstStyle/>
          <a:p>
            <a:pPr algn="l">
              <a:lnSpc>
                <a:spcPts val="3600"/>
              </a:lnSpc>
            </a:pPr>
            <a:r>
              <a:rPr lang="el-GR" sz="3000" spc="-3" dirty="0">
                <a:solidFill>
                  <a:srgbClr val="043296"/>
                </a:solidFill>
                <a:latin typeface="Fira Sans Medium Bold"/>
              </a:rPr>
              <a:t>Είναι ανοιχτού τύπου</a:t>
            </a:r>
          </a:p>
        </p:txBody>
      </p:sp>
      <p:grpSp>
        <p:nvGrpSpPr>
          <p:cNvPr id="15" name="Group 15"/>
          <p:cNvGrpSpPr/>
          <p:nvPr/>
        </p:nvGrpSpPr>
        <p:grpSpPr>
          <a:xfrm>
            <a:off x="7733080" y="7039884"/>
            <a:ext cx="9607766" cy="1007289"/>
            <a:chOff x="0" y="0"/>
            <a:chExt cx="12810355" cy="1343052"/>
          </a:xfrm>
        </p:grpSpPr>
        <p:sp>
          <p:nvSpPr>
            <p:cNvPr id="16" name="Freeform 16"/>
            <p:cNvSpPr/>
            <p:nvPr/>
          </p:nvSpPr>
          <p:spPr>
            <a:xfrm>
              <a:off x="0" y="0"/>
              <a:ext cx="12810397" cy="1343036"/>
            </a:xfrm>
            <a:custGeom>
              <a:avLst/>
              <a:gdLst/>
              <a:ahLst/>
              <a:cxnLst/>
              <a:rect l="l" t="t" r="r" b="b"/>
              <a:pathLst>
                <a:path w="12810397" h="1343036">
                  <a:moveTo>
                    <a:pt x="0" y="134304"/>
                  </a:moveTo>
                  <a:cubicBezTo>
                    <a:pt x="0" y="60120"/>
                    <a:pt x="51337" y="0"/>
                    <a:pt x="114684" y="0"/>
                  </a:cubicBezTo>
                  <a:lnTo>
                    <a:pt x="12695699" y="0"/>
                  </a:lnTo>
                  <a:cubicBezTo>
                    <a:pt x="12759046" y="0"/>
                    <a:pt x="12810397" y="60120"/>
                    <a:pt x="12810397" y="134304"/>
                  </a:cubicBezTo>
                  <a:lnTo>
                    <a:pt x="12810397" y="1208732"/>
                  </a:lnTo>
                  <a:cubicBezTo>
                    <a:pt x="12810397" y="1282916"/>
                    <a:pt x="12759046" y="1343036"/>
                    <a:pt x="12695699" y="1343036"/>
                  </a:cubicBezTo>
                  <a:lnTo>
                    <a:pt x="114684" y="1343036"/>
                  </a:lnTo>
                  <a:cubicBezTo>
                    <a:pt x="51337" y="1343036"/>
                    <a:pt x="0" y="1282916"/>
                    <a:pt x="0" y="1208732"/>
                  </a:cubicBezTo>
                  <a:close/>
                </a:path>
              </a:pathLst>
            </a:custGeom>
            <a:solidFill>
              <a:srgbClr val="EFE2F8"/>
            </a:solidFill>
          </p:spPr>
        </p:sp>
      </p:grpSp>
      <p:sp>
        <p:nvSpPr>
          <p:cNvPr id="17" name="TextBox 17"/>
          <p:cNvSpPr txBox="1"/>
          <p:nvPr/>
        </p:nvSpPr>
        <p:spPr>
          <a:xfrm>
            <a:off x="8001000" y="7331165"/>
            <a:ext cx="12863188" cy="466725"/>
          </a:xfrm>
          <a:prstGeom prst="rect">
            <a:avLst/>
          </a:prstGeom>
        </p:spPr>
        <p:txBody>
          <a:bodyPr lIns="0" tIns="0" rIns="0" bIns="0" rtlCol="0" anchor="t">
            <a:spAutoFit/>
          </a:bodyPr>
          <a:lstStyle/>
          <a:p>
            <a:pPr algn="l">
              <a:lnSpc>
                <a:spcPts val="3600"/>
              </a:lnSpc>
            </a:pPr>
            <a:r>
              <a:rPr lang="el-GR" sz="3000" spc="-3" dirty="0">
                <a:solidFill>
                  <a:srgbClr val="043296"/>
                </a:solidFill>
                <a:latin typeface="Fira Sans Medium Bold"/>
              </a:rPr>
              <a:t>Καλλιεργεί τη σκέψη υψηλού επιπέδου</a:t>
            </a:r>
          </a:p>
        </p:txBody>
      </p:sp>
      <p:grpSp>
        <p:nvGrpSpPr>
          <p:cNvPr id="18" name="Group 18"/>
          <p:cNvGrpSpPr/>
          <p:nvPr/>
        </p:nvGrpSpPr>
        <p:grpSpPr>
          <a:xfrm>
            <a:off x="7733080" y="8237672"/>
            <a:ext cx="9607766" cy="1340250"/>
            <a:chOff x="0" y="0"/>
            <a:chExt cx="12810355" cy="1787001"/>
          </a:xfrm>
        </p:grpSpPr>
        <p:sp>
          <p:nvSpPr>
            <p:cNvPr id="19" name="Freeform 19"/>
            <p:cNvSpPr/>
            <p:nvPr/>
          </p:nvSpPr>
          <p:spPr>
            <a:xfrm>
              <a:off x="0" y="0"/>
              <a:ext cx="12810397" cy="1786980"/>
            </a:xfrm>
            <a:custGeom>
              <a:avLst/>
              <a:gdLst/>
              <a:ahLst/>
              <a:cxnLst/>
              <a:rect l="l" t="t" r="r" b="b"/>
              <a:pathLst>
                <a:path w="12810397" h="1786980">
                  <a:moveTo>
                    <a:pt x="0" y="178698"/>
                  </a:moveTo>
                  <a:cubicBezTo>
                    <a:pt x="0" y="79992"/>
                    <a:pt x="51337" y="0"/>
                    <a:pt x="114684" y="0"/>
                  </a:cubicBezTo>
                  <a:lnTo>
                    <a:pt x="12695699" y="0"/>
                  </a:lnTo>
                  <a:cubicBezTo>
                    <a:pt x="12759046" y="0"/>
                    <a:pt x="12810397" y="79992"/>
                    <a:pt x="12810397" y="178698"/>
                  </a:cubicBezTo>
                  <a:lnTo>
                    <a:pt x="12810397" y="1608282"/>
                  </a:lnTo>
                  <a:cubicBezTo>
                    <a:pt x="12810397" y="1706987"/>
                    <a:pt x="12759046" y="1786980"/>
                    <a:pt x="12695699" y="1786980"/>
                  </a:cubicBezTo>
                  <a:lnTo>
                    <a:pt x="114684" y="1786980"/>
                  </a:lnTo>
                  <a:cubicBezTo>
                    <a:pt x="51337" y="1786980"/>
                    <a:pt x="0" y="1706987"/>
                    <a:pt x="0" y="1608282"/>
                  </a:cubicBezTo>
                  <a:close/>
                </a:path>
              </a:pathLst>
            </a:custGeom>
            <a:solidFill>
              <a:srgbClr val="EFE2F8"/>
            </a:solidFill>
          </p:spPr>
        </p:sp>
      </p:grpSp>
      <p:sp>
        <p:nvSpPr>
          <p:cNvPr id="20" name="TextBox 20"/>
          <p:cNvSpPr txBox="1"/>
          <p:nvPr/>
        </p:nvSpPr>
        <p:spPr>
          <a:xfrm>
            <a:off x="7987145" y="8446124"/>
            <a:ext cx="10255466" cy="923330"/>
          </a:xfrm>
          <a:prstGeom prst="rect">
            <a:avLst/>
          </a:prstGeom>
        </p:spPr>
        <p:txBody>
          <a:bodyPr wrap="square" lIns="0" tIns="0" rIns="0" bIns="0" rtlCol="0" anchor="t">
            <a:spAutoFit/>
          </a:bodyPr>
          <a:lstStyle/>
          <a:p>
            <a:pPr>
              <a:lnSpc>
                <a:spcPts val="3600"/>
              </a:lnSpc>
              <a:spcBef>
                <a:spcPct val="0"/>
              </a:spcBef>
            </a:pPr>
            <a:r>
              <a:rPr lang="el-GR" sz="3000" spc="-3" dirty="0">
                <a:solidFill>
                  <a:srgbClr val="043296"/>
                </a:solidFill>
                <a:latin typeface="Fira Sans Medium Bold"/>
              </a:rPr>
              <a:t>Ζητά από τους μαθητές να συνθέτουν πληροφορίες </a:t>
            </a:r>
            <a:br>
              <a:rPr lang="it-IT" sz="3000" spc="-3" dirty="0">
                <a:solidFill>
                  <a:srgbClr val="043296"/>
                </a:solidFill>
                <a:latin typeface="Fira Sans Medium Bold"/>
              </a:rPr>
            </a:br>
            <a:r>
              <a:rPr lang="el-GR" sz="3000" spc="-3" dirty="0">
                <a:solidFill>
                  <a:srgbClr val="043296"/>
                </a:solidFill>
                <a:latin typeface="Fira Sans Medium Bold"/>
              </a:rPr>
              <a:t>από πολλαπλές πηγές, εμπειρίες και δραστηριότητες</a:t>
            </a:r>
          </a:p>
        </p:txBody>
      </p:sp>
      <p:pic>
        <p:nvPicPr>
          <p:cNvPr id="21" name="Picture 21"/>
          <p:cNvPicPr>
            <a:picLocks noChangeAspect="1"/>
          </p:cNvPicPr>
          <p:nvPr/>
        </p:nvPicPr>
        <p:blipFill>
          <a:blip r:embed="rId4"/>
          <a:srcRect l="40628" r="270" b="4"/>
          <a:stretch>
            <a:fillRect/>
          </a:stretch>
        </p:blipFill>
        <p:spPr>
          <a:xfrm>
            <a:off x="413551" y="1798039"/>
            <a:ext cx="6689707" cy="8488853"/>
          </a:xfrm>
          <a:prstGeom prst="rect">
            <a:avLst/>
          </a:prstGeom>
        </p:spPr>
      </p:pic>
      <p:pic>
        <p:nvPicPr>
          <p:cNvPr id="22" name="Immagine 21" descr="Immagine che contiene testo, grafica vettoriale, clipart">
            <a:extLst>
              <a:ext uri="{FF2B5EF4-FFF2-40B4-BE49-F238E27FC236}">
                <a16:creationId xmlns:a16="http://schemas.microsoft.com/office/drawing/2014/main" id="{87ED384A-BB6E-87CD-31FF-2823BD509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3" name="Immagine 22" descr="Immagine che contiene testo">
            <a:extLst>
              <a:ext uri="{FF2B5EF4-FFF2-40B4-BE49-F238E27FC236}">
                <a16:creationId xmlns:a16="http://schemas.microsoft.com/office/drawing/2014/main" id="{E0A0AF52-9806-4823-6732-806C4E68F6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5" name="TextBox 5"/>
          <p:cNvSpPr txBox="1"/>
          <p:nvPr/>
        </p:nvSpPr>
        <p:spPr>
          <a:xfrm>
            <a:off x="2292162" y="3828923"/>
            <a:ext cx="12190736" cy="5339795"/>
          </a:xfrm>
          <a:prstGeom prst="rect">
            <a:avLst/>
          </a:prstGeom>
        </p:spPr>
        <p:txBody>
          <a:bodyPr lIns="0" tIns="0" rIns="0" bIns="0" rtlCol="0" anchor="t">
            <a:spAutoFit/>
          </a:bodyPr>
          <a:lstStyle/>
          <a:p>
            <a:pPr marL="928331" lvl="1" indent="-464165">
              <a:lnSpc>
                <a:spcPts val="6019"/>
              </a:lnSpc>
              <a:spcBef>
                <a:spcPct val="0"/>
              </a:spcBef>
              <a:buFont typeface="Arial"/>
              <a:buChar char="•"/>
            </a:pPr>
            <a:r>
              <a:rPr lang="el-GR" sz="4299" dirty="0">
                <a:solidFill>
                  <a:srgbClr val="1836B2"/>
                </a:solidFill>
                <a:latin typeface="Fira Sans Medium"/>
              </a:rPr>
              <a:t>Αρκετά «ανοιχτή» για να επιτρέπει ατομική έρευνα</a:t>
            </a:r>
          </a:p>
          <a:p>
            <a:pPr marL="928331" lvl="1" indent="-464165">
              <a:lnSpc>
                <a:spcPts val="6019"/>
              </a:lnSpc>
              <a:spcBef>
                <a:spcPct val="0"/>
              </a:spcBef>
              <a:buFont typeface="Arial"/>
              <a:buChar char="•"/>
            </a:pPr>
            <a:r>
              <a:rPr lang="el-GR" sz="4299" dirty="0">
                <a:solidFill>
                  <a:srgbClr val="1836B2"/>
                </a:solidFill>
                <a:latin typeface="Fira Sans Medium"/>
              </a:rPr>
              <a:t>Σχετική και ουσιαστική</a:t>
            </a:r>
          </a:p>
          <a:p>
            <a:pPr marL="928331" lvl="1" indent="-464165">
              <a:lnSpc>
                <a:spcPts val="6019"/>
              </a:lnSpc>
              <a:spcBef>
                <a:spcPct val="0"/>
              </a:spcBef>
              <a:buFont typeface="Arial"/>
              <a:buChar char="•"/>
            </a:pPr>
            <a:r>
              <a:rPr lang="el-GR" sz="4299" dirty="0">
                <a:solidFill>
                  <a:srgbClr val="1836B2"/>
                </a:solidFill>
                <a:latin typeface="Fira Sans Medium"/>
              </a:rPr>
              <a:t>Να υποστηρίζει την αυτόνομη μάθηση</a:t>
            </a:r>
          </a:p>
          <a:p>
            <a:pPr marL="928331" lvl="1" indent="-464165">
              <a:lnSpc>
                <a:spcPts val="6019"/>
              </a:lnSpc>
              <a:spcBef>
                <a:spcPct val="0"/>
              </a:spcBef>
              <a:buFont typeface="Arial"/>
              <a:buChar char="•"/>
            </a:pPr>
            <a:r>
              <a:rPr lang="el-GR" sz="4299" dirty="0">
                <a:solidFill>
                  <a:srgbClr val="1836B2"/>
                </a:solidFill>
                <a:latin typeface="Fira Sans Medium"/>
              </a:rPr>
              <a:t>Να εμπεριέχει την επίλυση ενός προβλήματος</a:t>
            </a:r>
          </a:p>
          <a:p>
            <a:pPr marL="928331" lvl="1" indent="-464165">
              <a:lnSpc>
                <a:spcPts val="6019"/>
              </a:lnSpc>
              <a:spcBef>
                <a:spcPct val="0"/>
              </a:spcBef>
              <a:buFont typeface="Arial"/>
              <a:buChar char="•"/>
            </a:pPr>
            <a:r>
              <a:rPr lang="el-GR" sz="4299" dirty="0">
                <a:solidFill>
                  <a:srgbClr val="1836B2"/>
                </a:solidFill>
                <a:latin typeface="Fira Sans Medium"/>
              </a:rPr>
              <a:t>Να προσφέρεται για διαθεματική και συνεργατική μάθηση</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17710" y="2726689"/>
            <a:ext cx="3688357" cy="4114800"/>
          </a:xfrm>
          <a:prstGeom prst="rect">
            <a:avLst/>
          </a:prstGeom>
        </p:spPr>
      </p:pic>
      <p:sp>
        <p:nvSpPr>
          <p:cNvPr id="7" name="TextBox 7"/>
          <p:cNvSpPr txBox="1"/>
          <p:nvPr/>
        </p:nvSpPr>
        <p:spPr>
          <a:xfrm>
            <a:off x="2649077" y="1433836"/>
            <a:ext cx="13438524" cy="2339102"/>
          </a:xfrm>
          <a:prstGeom prst="rect">
            <a:avLst/>
          </a:prstGeom>
        </p:spPr>
        <p:txBody>
          <a:bodyPr lIns="0" tIns="0" rIns="0" bIns="0" rtlCol="0" anchor="t">
            <a:spAutoFit/>
          </a:bodyPr>
          <a:lstStyle/>
          <a:p>
            <a:pPr algn="l"/>
            <a:r>
              <a:rPr lang="el-GR" sz="7600" dirty="0">
                <a:solidFill>
                  <a:srgbClr val="1836B2"/>
                </a:solidFill>
                <a:latin typeface="Fira Sans Medium Bold"/>
              </a:rPr>
              <a:t>Μια καλή ερώτηση «οδηγός» μπορεί να είναι:</a:t>
            </a:r>
          </a:p>
        </p:txBody>
      </p:sp>
      <p:pic>
        <p:nvPicPr>
          <p:cNvPr id="8" name="Immagine 7" descr="Immagine che contiene testo, grafica vettoriale, clipart">
            <a:extLst>
              <a:ext uri="{FF2B5EF4-FFF2-40B4-BE49-F238E27FC236}">
                <a16:creationId xmlns:a16="http://schemas.microsoft.com/office/drawing/2014/main" id="{4E108417-E0CF-06B5-D86F-10C1FDC749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2172CC74-D776-CDEE-57B0-12F4A667C1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68296" y="1888866"/>
            <a:ext cx="14548104" cy="923330"/>
          </a:xfrm>
          <a:prstGeom prst="rect">
            <a:avLst/>
          </a:prstGeom>
        </p:spPr>
        <p:txBody>
          <a:bodyPr wrap="square" lIns="0" tIns="0" rIns="0" bIns="0" rtlCol="0" anchor="t">
            <a:spAutoFit/>
          </a:bodyPr>
          <a:lstStyle/>
          <a:p>
            <a:pPr algn="l">
              <a:lnSpc>
                <a:spcPts val="7181"/>
              </a:lnSpc>
            </a:pPr>
            <a:r>
              <a:rPr lang="el-GR" sz="6300" spc="-75" dirty="0">
                <a:solidFill>
                  <a:srgbClr val="043296"/>
                </a:solidFill>
                <a:latin typeface="Fira Sans Medium"/>
              </a:rPr>
              <a:t>Μια ερώτηση «οδηγός» μπορεί να είναι...</a:t>
            </a:r>
          </a:p>
        </p:txBody>
      </p:sp>
      <p:grpSp>
        <p:nvGrpSpPr>
          <p:cNvPr id="3" name="Group 3"/>
          <p:cNvGrpSpPr/>
          <p:nvPr/>
        </p:nvGrpSpPr>
        <p:grpSpPr>
          <a:xfrm>
            <a:off x="2148214" y="3556122"/>
            <a:ext cx="13735050" cy="732613"/>
            <a:chOff x="0" y="0"/>
            <a:chExt cx="18313400" cy="984800"/>
          </a:xfrm>
        </p:grpSpPr>
        <p:sp>
          <p:nvSpPr>
            <p:cNvPr id="4" name="Freeform 4"/>
            <p:cNvSpPr/>
            <p:nvPr/>
          </p:nvSpPr>
          <p:spPr>
            <a:xfrm>
              <a:off x="12700" y="12700"/>
              <a:ext cx="18288000" cy="959358"/>
            </a:xfrm>
            <a:custGeom>
              <a:avLst/>
              <a:gdLst/>
              <a:ahLst/>
              <a:cxnLst/>
              <a:rect l="l" t="t" r="r" b="b"/>
              <a:pathLst>
                <a:path w="18288000" h="959358">
                  <a:moveTo>
                    <a:pt x="0" y="159893"/>
                  </a:moveTo>
                  <a:cubicBezTo>
                    <a:pt x="0" y="71628"/>
                    <a:pt x="73406" y="0"/>
                    <a:pt x="163957" y="0"/>
                  </a:cubicBezTo>
                  <a:lnTo>
                    <a:pt x="18124043" y="0"/>
                  </a:lnTo>
                  <a:cubicBezTo>
                    <a:pt x="18214594" y="0"/>
                    <a:pt x="18288000" y="71628"/>
                    <a:pt x="18288000" y="159893"/>
                  </a:cubicBezTo>
                  <a:lnTo>
                    <a:pt x="18288000" y="799465"/>
                  </a:lnTo>
                  <a:cubicBezTo>
                    <a:pt x="18288000" y="887730"/>
                    <a:pt x="18214594" y="959358"/>
                    <a:pt x="18124043" y="959358"/>
                  </a:cubicBezTo>
                  <a:lnTo>
                    <a:pt x="163957" y="959358"/>
                  </a:lnTo>
                  <a:cubicBezTo>
                    <a:pt x="73406" y="959358"/>
                    <a:pt x="0" y="887857"/>
                    <a:pt x="0" y="799465"/>
                  </a:cubicBezTo>
                  <a:close/>
                </a:path>
              </a:pathLst>
            </a:custGeom>
            <a:solidFill>
              <a:srgbClr val="90278E"/>
            </a:solidFill>
          </p:spPr>
        </p:sp>
        <p:sp>
          <p:nvSpPr>
            <p:cNvPr id="5" name="Freeform 5"/>
            <p:cNvSpPr/>
            <p:nvPr/>
          </p:nvSpPr>
          <p:spPr>
            <a:xfrm>
              <a:off x="0" y="0"/>
              <a:ext cx="18313400" cy="984758"/>
            </a:xfrm>
            <a:custGeom>
              <a:avLst/>
              <a:gdLst/>
              <a:ahLst/>
              <a:cxnLst/>
              <a:rect l="l" t="t" r="r" b="b"/>
              <a:pathLst>
                <a:path w="18313400" h="984758">
                  <a:moveTo>
                    <a:pt x="0" y="172593"/>
                  </a:moveTo>
                  <a:cubicBezTo>
                    <a:pt x="0" y="76962"/>
                    <a:pt x="79375" y="0"/>
                    <a:pt x="176657" y="0"/>
                  </a:cubicBezTo>
                  <a:lnTo>
                    <a:pt x="18136743" y="0"/>
                  </a:lnTo>
                  <a:lnTo>
                    <a:pt x="18136743" y="12700"/>
                  </a:lnTo>
                  <a:lnTo>
                    <a:pt x="18136743" y="0"/>
                  </a:lnTo>
                  <a:cubicBezTo>
                    <a:pt x="18234025" y="0"/>
                    <a:pt x="18313400" y="76962"/>
                    <a:pt x="18313400" y="172593"/>
                  </a:cubicBezTo>
                  <a:lnTo>
                    <a:pt x="18300700" y="172593"/>
                  </a:lnTo>
                  <a:lnTo>
                    <a:pt x="18313400" y="172593"/>
                  </a:lnTo>
                  <a:lnTo>
                    <a:pt x="18313400" y="812165"/>
                  </a:lnTo>
                  <a:lnTo>
                    <a:pt x="18300700" y="812165"/>
                  </a:lnTo>
                  <a:lnTo>
                    <a:pt x="18313400" y="812165"/>
                  </a:lnTo>
                  <a:cubicBezTo>
                    <a:pt x="18313400" y="907796"/>
                    <a:pt x="18234025" y="984758"/>
                    <a:pt x="18136743" y="984758"/>
                  </a:cubicBezTo>
                  <a:lnTo>
                    <a:pt x="18136743" y="972058"/>
                  </a:lnTo>
                  <a:lnTo>
                    <a:pt x="18136743" y="984758"/>
                  </a:lnTo>
                  <a:lnTo>
                    <a:pt x="176657" y="984758"/>
                  </a:lnTo>
                  <a:lnTo>
                    <a:pt x="176657" y="972058"/>
                  </a:lnTo>
                  <a:lnTo>
                    <a:pt x="176657" y="984758"/>
                  </a:lnTo>
                  <a:cubicBezTo>
                    <a:pt x="79375" y="984758"/>
                    <a:pt x="0" y="907796"/>
                    <a:pt x="0" y="812165"/>
                  </a:cubicBezTo>
                  <a:lnTo>
                    <a:pt x="0" y="172593"/>
                  </a:lnTo>
                  <a:lnTo>
                    <a:pt x="12700" y="172593"/>
                  </a:lnTo>
                  <a:lnTo>
                    <a:pt x="0" y="172593"/>
                  </a:lnTo>
                  <a:moveTo>
                    <a:pt x="25400" y="172593"/>
                  </a:moveTo>
                  <a:lnTo>
                    <a:pt x="25400" y="812165"/>
                  </a:lnTo>
                  <a:lnTo>
                    <a:pt x="12700" y="812165"/>
                  </a:lnTo>
                  <a:lnTo>
                    <a:pt x="25400" y="812165"/>
                  </a:lnTo>
                  <a:cubicBezTo>
                    <a:pt x="25400" y="893191"/>
                    <a:pt x="92837" y="959358"/>
                    <a:pt x="176657" y="959358"/>
                  </a:cubicBezTo>
                  <a:lnTo>
                    <a:pt x="18136743" y="959358"/>
                  </a:lnTo>
                  <a:cubicBezTo>
                    <a:pt x="18220562" y="959358"/>
                    <a:pt x="18288000" y="893191"/>
                    <a:pt x="18288000" y="812165"/>
                  </a:cubicBezTo>
                  <a:lnTo>
                    <a:pt x="18288000" y="172593"/>
                  </a:lnTo>
                  <a:cubicBezTo>
                    <a:pt x="18288000" y="91567"/>
                    <a:pt x="18220562" y="25400"/>
                    <a:pt x="18136743" y="25400"/>
                  </a:cubicBezTo>
                  <a:lnTo>
                    <a:pt x="176657" y="25400"/>
                  </a:lnTo>
                  <a:lnTo>
                    <a:pt x="176657" y="12700"/>
                  </a:lnTo>
                  <a:lnTo>
                    <a:pt x="176657" y="25400"/>
                  </a:lnTo>
                  <a:cubicBezTo>
                    <a:pt x="92837" y="25400"/>
                    <a:pt x="25400" y="91567"/>
                    <a:pt x="25400" y="172593"/>
                  </a:cubicBezTo>
                  <a:close/>
                </a:path>
              </a:pathLst>
            </a:custGeom>
            <a:solidFill>
              <a:srgbClr val="FFFFFF"/>
            </a:solidFill>
          </p:spPr>
        </p:sp>
      </p:grpSp>
      <p:sp>
        <p:nvSpPr>
          <p:cNvPr id="6" name="TextBox 6"/>
          <p:cNvSpPr txBox="1"/>
          <p:nvPr/>
        </p:nvSpPr>
        <p:spPr>
          <a:xfrm>
            <a:off x="2489601" y="3726180"/>
            <a:ext cx="13512399" cy="426720"/>
          </a:xfrm>
          <a:prstGeom prst="rect">
            <a:avLst/>
          </a:prstGeom>
        </p:spPr>
        <p:txBody>
          <a:bodyPr lIns="0" tIns="0" rIns="0" bIns="0" rtlCol="0" anchor="t">
            <a:spAutoFit/>
          </a:bodyPr>
          <a:lstStyle/>
          <a:p>
            <a:pPr algn="l">
              <a:lnSpc>
                <a:spcPts val="3240"/>
              </a:lnSpc>
            </a:pPr>
            <a:r>
              <a:rPr lang="el-GR" sz="3000" dirty="0">
                <a:solidFill>
                  <a:srgbClr val="FFFFFF"/>
                </a:solidFill>
                <a:latin typeface="Fira Sans Medium Bold"/>
              </a:rPr>
              <a:t>Διερεύνηση ενός φιλοσοφικού ερωτήματος</a:t>
            </a:r>
          </a:p>
        </p:txBody>
      </p:sp>
      <p:sp>
        <p:nvSpPr>
          <p:cNvPr id="7" name="TextBox 7"/>
          <p:cNvSpPr txBox="1"/>
          <p:nvPr/>
        </p:nvSpPr>
        <p:spPr>
          <a:xfrm>
            <a:off x="2443299" y="4368395"/>
            <a:ext cx="13292963" cy="666849"/>
          </a:xfrm>
          <a:prstGeom prst="rect">
            <a:avLst/>
          </a:prstGeom>
        </p:spPr>
        <p:txBody>
          <a:bodyPr lIns="0" tIns="0" rIns="0" bIns="0" rtlCol="0" anchor="t">
            <a:spAutoFit/>
          </a:bodyPr>
          <a:lstStyle/>
          <a:p>
            <a:pPr marL="632460" lvl="2" indent="-342900" algn="l">
              <a:lnSpc>
                <a:spcPts val="2592"/>
              </a:lnSpc>
              <a:buFont typeface="Arial" panose="020B0604020202020204" pitchFamily="34" charset="0"/>
              <a:buChar char="•"/>
            </a:pPr>
            <a:r>
              <a:rPr lang="el-GR" sz="2400" dirty="0">
                <a:solidFill>
                  <a:srgbClr val="043296"/>
                </a:solidFill>
                <a:latin typeface="Fira Sans Medium"/>
              </a:rPr>
              <a:t>Πότε μεγαλώνουμε;</a:t>
            </a:r>
          </a:p>
          <a:p>
            <a:pPr marL="632460" lvl="2" indent="-342900" algn="l">
              <a:lnSpc>
                <a:spcPts val="2592"/>
              </a:lnSpc>
              <a:buFont typeface="Arial" panose="020B0604020202020204" pitchFamily="34" charset="0"/>
              <a:buChar char="•"/>
            </a:pPr>
            <a:r>
              <a:rPr lang="el-GR" sz="2400" dirty="0">
                <a:solidFill>
                  <a:srgbClr val="043296"/>
                </a:solidFill>
                <a:latin typeface="Fira Sans Medium"/>
              </a:rPr>
              <a:t>Ποιοι έχουν την εξουσία και πώς την αποκτούν;</a:t>
            </a:r>
          </a:p>
        </p:txBody>
      </p:sp>
      <p:grpSp>
        <p:nvGrpSpPr>
          <p:cNvPr id="8" name="Group 8"/>
          <p:cNvGrpSpPr/>
          <p:nvPr/>
        </p:nvGrpSpPr>
        <p:grpSpPr>
          <a:xfrm>
            <a:off x="2148215" y="5098499"/>
            <a:ext cx="13735050" cy="738569"/>
            <a:chOff x="0" y="0"/>
            <a:chExt cx="18313400" cy="984758"/>
          </a:xfrm>
        </p:grpSpPr>
        <p:sp>
          <p:nvSpPr>
            <p:cNvPr id="9" name="Freeform 9"/>
            <p:cNvSpPr/>
            <p:nvPr/>
          </p:nvSpPr>
          <p:spPr>
            <a:xfrm>
              <a:off x="12700" y="12700"/>
              <a:ext cx="18288000" cy="959359"/>
            </a:xfrm>
            <a:custGeom>
              <a:avLst/>
              <a:gdLst/>
              <a:ahLst/>
              <a:cxnLst/>
              <a:rect l="l" t="t" r="r" b="b"/>
              <a:pathLst>
                <a:path w="18288000" h="959358">
                  <a:moveTo>
                    <a:pt x="0" y="159893"/>
                  </a:moveTo>
                  <a:cubicBezTo>
                    <a:pt x="0" y="71628"/>
                    <a:pt x="73406" y="0"/>
                    <a:pt x="163957" y="0"/>
                  </a:cubicBezTo>
                  <a:lnTo>
                    <a:pt x="18124043" y="0"/>
                  </a:lnTo>
                  <a:cubicBezTo>
                    <a:pt x="18214594" y="0"/>
                    <a:pt x="18288000" y="71628"/>
                    <a:pt x="18288000" y="159893"/>
                  </a:cubicBezTo>
                  <a:lnTo>
                    <a:pt x="18288000" y="799465"/>
                  </a:lnTo>
                  <a:cubicBezTo>
                    <a:pt x="18288000" y="887730"/>
                    <a:pt x="18214594" y="959358"/>
                    <a:pt x="18124043" y="959358"/>
                  </a:cubicBezTo>
                  <a:lnTo>
                    <a:pt x="163957" y="959358"/>
                  </a:lnTo>
                  <a:cubicBezTo>
                    <a:pt x="73406" y="959358"/>
                    <a:pt x="0" y="887857"/>
                    <a:pt x="0" y="799465"/>
                  </a:cubicBezTo>
                  <a:close/>
                </a:path>
              </a:pathLst>
            </a:custGeom>
            <a:solidFill>
              <a:srgbClr val="90278E"/>
            </a:solidFill>
          </p:spPr>
        </p:sp>
        <p:sp>
          <p:nvSpPr>
            <p:cNvPr id="10" name="Freeform 10"/>
            <p:cNvSpPr/>
            <p:nvPr/>
          </p:nvSpPr>
          <p:spPr>
            <a:xfrm>
              <a:off x="0" y="0"/>
              <a:ext cx="18313400" cy="984758"/>
            </a:xfrm>
            <a:custGeom>
              <a:avLst/>
              <a:gdLst/>
              <a:ahLst/>
              <a:cxnLst/>
              <a:rect l="l" t="t" r="r" b="b"/>
              <a:pathLst>
                <a:path w="18313400" h="984758">
                  <a:moveTo>
                    <a:pt x="0" y="172593"/>
                  </a:moveTo>
                  <a:cubicBezTo>
                    <a:pt x="0" y="76962"/>
                    <a:pt x="79375" y="0"/>
                    <a:pt x="176657" y="0"/>
                  </a:cubicBezTo>
                  <a:lnTo>
                    <a:pt x="18136743" y="0"/>
                  </a:lnTo>
                  <a:lnTo>
                    <a:pt x="18136743" y="12700"/>
                  </a:lnTo>
                  <a:lnTo>
                    <a:pt x="18136743" y="0"/>
                  </a:lnTo>
                  <a:cubicBezTo>
                    <a:pt x="18234025" y="0"/>
                    <a:pt x="18313400" y="76962"/>
                    <a:pt x="18313400" y="172593"/>
                  </a:cubicBezTo>
                  <a:lnTo>
                    <a:pt x="18300700" y="172593"/>
                  </a:lnTo>
                  <a:lnTo>
                    <a:pt x="18313400" y="172593"/>
                  </a:lnTo>
                  <a:lnTo>
                    <a:pt x="18313400" y="812165"/>
                  </a:lnTo>
                  <a:lnTo>
                    <a:pt x="18300700" y="812165"/>
                  </a:lnTo>
                  <a:lnTo>
                    <a:pt x="18313400" y="812165"/>
                  </a:lnTo>
                  <a:cubicBezTo>
                    <a:pt x="18313400" y="907796"/>
                    <a:pt x="18234025" y="984758"/>
                    <a:pt x="18136743" y="984758"/>
                  </a:cubicBezTo>
                  <a:lnTo>
                    <a:pt x="18136743" y="972058"/>
                  </a:lnTo>
                  <a:lnTo>
                    <a:pt x="18136743" y="984758"/>
                  </a:lnTo>
                  <a:lnTo>
                    <a:pt x="176657" y="984758"/>
                  </a:lnTo>
                  <a:lnTo>
                    <a:pt x="176657" y="972058"/>
                  </a:lnTo>
                  <a:lnTo>
                    <a:pt x="176657" y="984758"/>
                  </a:lnTo>
                  <a:cubicBezTo>
                    <a:pt x="79375" y="984758"/>
                    <a:pt x="0" y="907796"/>
                    <a:pt x="0" y="812165"/>
                  </a:cubicBezTo>
                  <a:lnTo>
                    <a:pt x="0" y="172593"/>
                  </a:lnTo>
                  <a:lnTo>
                    <a:pt x="12700" y="172593"/>
                  </a:lnTo>
                  <a:lnTo>
                    <a:pt x="0" y="172593"/>
                  </a:lnTo>
                  <a:moveTo>
                    <a:pt x="25400" y="172593"/>
                  </a:moveTo>
                  <a:lnTo>
                    <a:pt x="25400" y="812165"/>
                  </a:lnTo>
                  <a:lnTo>
                    <a:pt x="12700" y="812165"/>
                  </a:lnTo>
                  <a:lnTo>
                    <a:pt x="25400" y="812165"/>
                  </a:lnTo>
                  <a:cubicBezTo>
                    <a:pt x="25400" y="893191"/>
                    <a:pt x="92837" y="959358"/>
                    <a:pt x="176657" y="959358"/>
                  </a:cubicBezTo>
                  <a:lnTo>
                    <a:pt x="18136743" y="959358"/>
                  </a:lnTo>
                  <a:cubicBezTo>
                    <a:pt x="18220562" y="959358"/>
                    <a:pt x="18288000" y="893191"/>
                    <a:pt x="18288000" y="812165"/>
                  </a:cubicBezTo>
                  <a:lnTo>
                    <a:pt x="18288000" y="172593"/>
                  </a:lnTo>
                  <a:cubicBezTo>
                    <a:pt x="18288000" y="91567"/>
                    <a:pt x="18220562" y="25400"/>
                    <a:pt x="18136743" y="25400"/>
                  </a:cubicBezTo>
                  <a:lnTo>
                    <a:pt x="176657" y="25400"/>
                  </a:lnTo>
                  <a:lnTo>
                    <a:pt x="176657" y="12700"/>
                  </a:lnTo>
                  <a:lnTo>
                    <a:pt x="176657" y="25400"/>
                  </a:lnTo>
                  <a:cubicBezTo>
                    <a:pt x="92837" y="25400"/>
                    <a:pt x="25400" y="91567"/>
                    <a:pt x="25400" y="172593"/>
                  </a:cubicBezTo>
                  <a:close/>
                </a:path>
              </a:pathLst>
            </a:custGeom>
            <a:solidFill>
              <a:srgbClr val="FFFFFF"/>
            </a:solidFill>
          </p:spPr>
        </p:sp>
      </p:grpSp>
      <p:sp>
        <p:nvSpPr>
          <p:cNvPr id="11" name="TextBox 11"/>
          <p:cNvSpPr txBox="1"/>
          <p:nvPr/>
        </p:nvSpPr>
        <p:spPr>
          <a:xfrm>
            <a:off x="2489601" y="5285866"/>
            <a:ext cx="13512399" cy="426720"/>
          </a:xfrm>
          <a:prstGeom prst="rect">
            <a:avLst/>
          </a:prstGeom>
        </p:spPr>
        <p:txBody>
          <a:bodyPr lIns="0" tIns="0" rIns="0" bIns="0" rtlCol="0" anchor="t">
            <a:spAutoFit/>
          </a:bodyPr>
          <a:lstStyle/>
          <a:p>
            <a:pPr algn="l">
              <a:lnSpc>
                <a:spcPts val="3240"/>
              </a:lnSpc>
            </a:pPr>
            <a:r>
              <a:rPr lang="el-GR" sz="3000" dirty="0">
                <a:solidFill>
                  <a:srgbClr val="FFFFFF"/>
                </a:solidFill>
                <a:latin typeface="Fira Sans Medium Bold"/>
              </a:rPr>
              <a:t>Διερεύνηση ενός ιστορικού γεγονότος ή περιόδου</a:t>
            </a:r>
          </a:p>
        </p:txBody>
      </p:sp>
      <p:sp>
        <p:nvSpPr>
          <p:cNvPr id="12" name="TextBox 12"/>
          <p:cNvSpPr txBox="1"/>
          <p:nvPr/>
        </p:nvSpPr>
        <p:spPr>
          <a:xfrm>
            <a:off x="2443299" y="5921006"/>
            <a:ext cx="13292963" cy="666849"/>
          </a:xfrm>
          <a:prstGeom prst="rect">
            <a:avLst/>
          </a:prstGeom>
        </p:spPr>
        <p:txBody>
          <a:bodyPr lIns="0" tIns="0" rIns="0" bIns="0" rtlCol="0" anchor="t">
            <a:spAutoFit/>
          </a:bodyPr>
          <a:lstStyle/>
          <a:p>
            <a:pPr marL="632460" lvl="2" indent="-342900" algn="l">
              <a:lnSpc>
                <a:spcPts val="2592"/>
              </a:lnSpc>
              <a:buFont typeface="Arial" panose="020B0604020202020204" pitchFamily="34" charset="0"/>
              <a:buChar char="•"/>
            </a:pPr>
            <a:r>
              <a:rPr lang="el-GR" sz="2400" dirty="0">
                <a:solidFill>
                  <a:srgbClr val="043296"/>
                </a:solidFill>
                <a:latin typeface="Fira Sans Medium"/>
              </a:rPr>
              <a:t>Ήταν απαραίτητο να αναμειχθούν οι Αμερικάνοι στον πόλεμο του Βιετνάμ; </a:t>
            </a:r>
          </a:p>
          <a:p>
            <a:pPr marL="632460" lvl="2" indent="-342900" algn="l">
              <a:lnSpc>
                <a:spcPts val="2592"/>
              </a:lnSpc>
              <a:buFont typeface="Arial" panose="020B0604020202020204" pitchFamily="34" charset="0"/>
              <a:buChar char="•"/>
            </a:pPr>
            <a:r>
              <a:rPr lang="el-GR" sz="2400" dirty="0">
                <a:solidFill>
                  <a:srgbClr val="043296"/>
                </a:solidFill>
                <a:latin typeface="Fira Sans Medium"/>
              </a:rPr>
              <a:t>Τι ξέρουμε για τη ζωή στην Ανατολική Γερμανία πριν την ενοποίηση;</a:t>
            </a:r>
          </a:p>
        </p:txBody>
      </p:sp>
      <p:grpSp>
        <p:nvGrpSpPr>
          <p:cNvPr id="13" name="Group 13"/>
          <p:cNvGrpSpPr/>
          <p:nvPr/>
        </p:nvGrpSpPr>
        <p:grpSpPr>
          <a:xfrm>
            <a:off x="2148215" y="6640874"/>
            <a:ext cx="13735050" cy="738600"/>
            <a:chOff x="0" y="0"/>
            <a:chExt cx="18313400" cy="984800"/>
          </a:xfrm>
        </p:grpSpPr>
        <p:sp>
          <p:nvSpPr>
            <p:cNvPr id="14" name="Freeform 14"/>
            <p:cNvSpPr/>
            <p:nvPr/>
          </p:nvSpPr>
          <p:spPr>
            <a:xfrm>
              <a:off x="12700" y="12700"/>
              <a:ext cx="18288000" cy="959358"/>
            </a:xfrm>
            <a:custGeom>
              <a:avLst/>
              <a:gdLst/>
              <a:ahLst/>
              <a:cxnLst/>
              <a:rect l="l" t="t" r="r" b="b"/>
              <a:pathLst>
                <a:path w="18288000" h="959358">
                  <a:moveTo>
                    <a:pt x="0" y="159893"/>
                  </a:moveTo>
                  <a:cubicBezTo>
                    <a:pt x="0" y="71628"/>
                    <a:pt x="73406" y="0"/>
                    <a:pt x="163957" y="0"/>
                  </a:cubicBezTo>
                  <a:lnTo>
                    <a:pt x="18124043" y="0"/>
                  </a:lnTo>
                  <a:cubicBezTo>
                    <a:pt x="18214594" y="0"/>
                    <a:pt x="18288000" y="71628"/>
                    <a:pt x="18288000" y="159893"/>
                  </a:cubicBezTo>
                  <a:lnTo>
                    <a:pt x="18288000" y="799465"/>
                  </a:lnTo>
                  <a:cubicBezTo>
                    <a:pt x="18288000" y="887730"/>
                    <a:pt x="18214594" y="959358"/>
                    <a:pt x="18124043" y="959358"/>
                  </a:cubicBezTo>
                  <a:lnTo>
                    <a:pt x="163957" y="959358"/>
                  </a:lnTo>
                  <a:cubicBezTo>
                    <a:pt x="73406" y="959358"/>
                    <a:pt x="0" y="887857"/>
                    <a:pt x="0" y="799465"/>
                  </a:cubicBezTo>
                  <a:close/>
                </a:path>
              </a:pathLst>
            </a:custGeom>
            <a:solidFill>
              <a:srgbClr val="90278E"/>
            </a:solidFill>
          </p:spPr>
        </p:sp>
        <p:sp>
          <p:nvSpPr>
            <p:cNvPr id="15" name="Freeform 15"/>
            <p:cNvSpPr/>
            <p:nvPr/>
          </p:nvSpPr>
          <p:spPr>
            <a:xfrm>
              <a:off x="0" y="0"/>
              <a:ext cx="18313400" cy="984758"/>
            </a:xfrm>
            <a:custGeom>
              <a:avLst/>
              <a:gdLst/>
              <a:ahLst/>
              <a:cxnLst/>
              <a:rect l="l" t="t" r="r" b="b"/>
              <a:pathLst>
                <a:path w="18313400" h="984758">
                  <a:moveTo>
                    <a:pt x="0" y="172593"/>
                  </a:moveTo>
                  <a:cubicBezTo>
                    <a:pt x="0" y="76962"/>
                    <a:pt x="79375" y="0"/>
                    <a:pt x="176657" y="0"/>
                  </a:cubicBezTo>
                  <a:lnTo>
                    <a:pt x="18136743" y="0"/>
                  </a:lnTo>
                  <a:lnTo>
                    <a:pt x="18136743" y="12700"/>
                  </a:lnTo>
                  <a:lnTo>
                    <a:pt x="18136743" y="0"/>
                  </a:lnTo>
                  <a:cubicBezTo>
                    <a:pt x="18234025" y="0"/>
                    <a:pt x="18313400" y="76962"/>
                    <a:pt x="18313400" y="172593"/>
                  </a:cubicBezTo>
                  <a:lnTo>
                    <a:pt x="18300700" y="172593"/>
                  </a:lnTo>
                  <a:lnTo>
                    <a:pt x="18313400" y="172593"/>
                  </a:lnTo>
                  <a:lnTo>
                    <a:pt x="18313400" y="812165"/>
                  </a:lnTo>
                  <a:lnTo>
                    <a:pt x="18300700" y="812165"/>
                  </a:lnTo>
                  <a:lnTo>
                    <a:pt x="18313400" y="812165"/>
                  </a:lnTo>
                  <a:cubicBezTo>
                    <a:pt x="18313400" y="907796"/>
                    <a:pt x="18234025" y="984758"/>
                    <a:pt x="18136743" y="984758"/>
                  </a:cubicBezTo>
                  <a:lnTo>
                    <a:pt x="18136743" y="972058"/>
                  </a:lnTo>
                  <a:lnTo>
                    <a:pt x="18136743" y="984758"/>
                  </a:lnTo>
                  <a:lnTo>
                    <a:pt x="176657" y="984758"/>
                  </a:lnTo>
                  <a:lnTo>
                    <a:pt x="176657" y="972058"/>
                  </a:lnTo>
                  <a:lnTo>
                    <a:pt x="176657" y="984758"/>
                  </a:lnTo>
                  <a:cubicBezTo>
                    <a:pt x="79375" y="984758"/>
                    <a:pt x="0" y="907796"/>
                    <a:pt x="0" y="812165"/>
                  </a:cubicBezTo>
                  <a:lnTo>
                    <a:pt x="0" y="172593"/>
                  </a:lnTo>
                  <a:lnTo>
                    <a:pt x="12700" y="172593"/>
                  </a:lnTo>
                  <a:lnTo>
                    <a:pt x="0" y="172593"/>
                  </a:lnTo>
                  <a:moveTo>
                    <a:pt x="25400" y="172593"/>
                  </a:moveTo>
                  <a:lnTo>
                    <a:pt x="25400" y="812165"/>
                  </a:lnTo>
                  <a:lnTo>
                    <a:pt x="12700" y="812165"/>
                  </a:lnTo>
                  <a:lnTo>
                    <a:pt x="25400" y="812165"/>
                  </a:lnTo>
                  <a:cubicBezTo>
                    <a:pt x="25400" y="893191"/>
                    <a:pt x="92837" y="959358"/>
                    <a:pt x="176657" y="959358"/>
                  </a:cubicBezTo>
                  <a:lnTo>
                    <a:pt x="18136743" y="959358"/>
                  </a:lnTo>
                  <a:cubicBezTo>
                    <a:pt x="18220562" y="959358"/>
                    <a:pt x="18288000" y="893191"/>
                    <a:pt x="18288000" y="812165"/>
                  </a:cubicBezTo>
                  <a:lnTo>
                    <a:pt x="18288000" y="172593"/>
                  </a:lnTo>
                  <a:cubicBezTo>
                    <a:pt x="18288000" y="91567"/>
                    <a:pt x="18220562" y="25400"/>
                    <a:pt x="18136743" y="25400"/>
                  </a:cubicBezTo>
                  <a:lnTo>
                    <a:pt x="176657" y="25400"/>
                  </a:lnTo>
                  <a:lnTo>
                    <a:pt x="176657" y="12700"/>
                  </a:lnTo>
                  <a:lnTo>
                    <a:pt x="176657" y="25400"/>
                  </a:lnTo>
                  <a:cubicBezTo>
                    <a:pt x="92837" y="25400"/>
                    <a:pt x="25400" y="91567"/>
                    <a:pt x="25400" y="172593"/>
                  </a:cubicBezTo>
                  <a:close/>
                </a:path>
              </a:pathLst>
            </a:custGeom>
            <a:solidFill>
              <a:srgbClr val="FFFFFF"/>
            </a:solidFill>
          </p:spPr>
        </p:sp>
      </p:grpSp>
      <p:sp>
        <p:nvSpPr>
          <p:cNvPr id="16" name="TextBox 16"/>
          <p:cNvSpPr txBox="1"/>
          <p:nvPr/>
        </p:nvSpPr>
        <p:spPr>
          <a:xfrm>
            <a:off x="2489601" y="6796798"/>
            <a:ext cx="13512399" cy="426720"/>
          </a:xfrm>
          <a:prstGeom prst="rect">
            <a:avLst/>
          </a:prstGeom>
        </p:spPr>
        <p:txBody>
          <a:bodyPr lIns="0" tIns="0" rIns="0" bIns="0" rtlCol="0" anchor="t">
            <a:spAutoFit/>
          </a:bodyPr>
          <a:lstStyle/>
          <a:p>
            <a:pPr algn="l">
              <a:lnSpc>
                <a:spcPts val="3240"/>
              </a:lnSpc>
            </a:pPr>
            <a:r>
              <a:rPr lang="el-GR" sz="3000" dirty="0">
                <a:solidFill>
                  <a:srgbClr val="FFFFFF"/>
                </a:solidFill>
                <a:latin typeface="Fira Sans Medium Bold"/>
              </a:rPr>
              <a:t>Ένα πρόβλημα που χρειάζεται επίλυση</a:t>
            </a:r>
          </a:p>
        </p:txBody>
      </p:sp>
      <p:sp>
        <p:nvSpPr>
          <p:cNvPr id="17" name="TextBox 17"/>
          <p:cNvSpPr txBox="1"/>
          <p:nvPr/>
        </p:nvSpPr>
        <p:spPr>
          <a:xfrm>
            <a:off x="2443299" y="7448451"/>
            <a:ext cx="13292963" cy="666849"/>
          </a:xfrm>
          <a:prstGeom prst="rect">
            <a:avLst/>
          </a:prstGeom>
        </p:spPr>
        <p:txBody>
          <a:bodyPr lIns="0" tIns="0" rIns="0" bIns="0" rtlCol="0" anchor="t">
            <a:spAutoFit/>
          </a:bodyPr>
          <a:lstStyle/>
          <a:p>
            <a:pPr marL="632460" lvl="2" indent="-342900" algn="l">
              <a:lnSpc>
                <a:spcPts val="2592"/>
              </a:lnSpc>
              <a:buFont typeface="Arial" panose="020B0604020202020204" pitchFamily="34" charset="0"/>
              <a:buChar char="•"/>
            </a:pPr>
            <a:r>
              <a:rPr lang="el-GR" sz="2400" dirty="0">
                <a:solidFill>
                  <a:srgbClr val="043296"/>
                </a:solidFill>
                <a:latin typeface="Fira Sans Medium"/>
              </a:rPr>
              <a:t>Πώς μπορούμε να βελτιώσουμε τη ροή της κυκλοφορίας στην πόλη μας; </a:t>
            </a:r>
          </a:p>
          <a:p>
            <a:pPr marL="632460" lvl="2" indent="-342900" algn="l">
              <a:lnSpc>
                <a:spcPts val="2592"/>
              </a:lnSpc>
              <a:buFont typeface="Arial" panose="020B0604020202020204" pitchFamily="34" charset="0"/>
              <a:buChar char="•"/>
            </a:pPr>
            <a:r>
              <a:rPr lang="el-GR" sz="2400" dirty="0">
                <a:solidFill>
                  <a:srgbClr val="043296"/>
                </a:solidFill>
                <a:latin typeface="Fira Sans Medium"/>
              </a:rPr>
              <a:t>Τι πρέπει να κάνουμε για τα κρύα γεύματα στην καφετέρια του σχολείου μας;</a:t>
            </a:r>
          </a:p>
        </p:txBody>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21" name="Immagine 20" descr="Immagine che contiene testo, grafica vettoriale, clipart">
            <a:extLst>
              <a:ext uri="{FF2B5EF4-FFF2-40B4-BE49-F238E27FC236}">
                <a16:creationId xmlns:a16="http://schemas.microsoft.com/office/drawing/2014/main" id="{C273816D-AE81-790A-15D3-4664A8627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2" name="Immagine 21" descr="Immagine che contiene testo">
            <a:extLst>
              <a:ext uri="{FF2B5EF4-FFF2-40B4-BE49-F238E27FC236}">
                <a16:creationId xmlns:a16="http://schemas.microsoft.com/office/drawing/2014/main" id="{F2AF7E9D-604F-5EA3-BD18-239F95BB74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68296" y="1888866"/>
            <a:ext cx="14700504" cy="923330"/>
          </a:xfrm>
          <a:prstGeom prst="rect">
            <a:avLst/>
          </a:prstGeom>
        </p:spPr>
        <p:txBody>
          <a:bodyPr wrap="square" lIns="0" tIns="0" rIns="0" bIns="0" rtlCol="0" anchor="t">
            <a:spAutoFit/>
          </a:bodyPr>
          <a:lstStyle/>
          <a:p>
            <a:pPr algn="l">
              <a:lnSpc>
                <a:spcPts val="7181"/>
              </a:lnSpc>
            </a:pPr>
            <a:r>
              <a:rPr lang="el-GR" sz="6300" spc="-75" dirty="0">
                <a:solidFill>
                  <a:srgbClr val="043296"/>
                </a:solidFill>
                <a:latin typeface="Fira Sans Medium"/>
              </a:rPr>
              <a:t>Μια ερώτηση «οδηγός» μπορεί να είναι...</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grpSp>
        <p:nvGrpSpPr>
          <p:cNvPr id="6" name="Group 6"/>
          <p:cNvGrpSpPr/>
          <p:nvPr/>
        </p:nvGrpSpPr>
        <p:grpSpPr>
          <a:xfrm>
            <a:off x="2276475" y="3426632"/>
            <a:ext cx="13735050" cy="846532"/>
            <a:chOff x="0" y="0"/>
            <a:chExt cx="18313400" cy="1128710"/>
          </a:xfrm>
        </p:grpSpPr>
        <p:sp>
          <p:nvSpPr>
            <p:cNvPr id="7" name="Freeform 7"/>
            <p:cNvSpPr/>
            <p:nvPr/>
          </p:nvSpPr>
          <p:spPr>
            <a:xfrm>
              <a:off x="12700" y="12700"/>
              <a:ext cx="18288000" cy="1103376"/>
            </a:xfrm>
            <a:custGeom>
              <a:avLst/>
              <a:gdLst/>
              <a:ahLst/>
              <a:cxnLst/>
              <a:rect l="l" t="t" r="r" b="b"/>
              <a:pathLst>
                <a:path w="18288000" h="1103376">
                  <a:moveTo>
                    <a:pt x="0" y="183896"/>
                  </a:moveTo>
                  <a:cubicBezTo>
                    <a:pt x="0" y="82296"/>
                    <a:pt x="84074" y="0"/>
                    <a:pt x="187833" y="0"/>
                  </a:cubicBezTo>
                  <a:lnTo>
                    <a:pt x="18100167" y="0"/>
                  </a:lnTo>
                  <a:cubicBezTo>
                    <a:pt x="18203926" y="0"/>
                    <a:pt x="18288000" y="82296"/>
                    <a:pt x="18288000" y="183896"/>
                  </a:cubicBezTo>
                  <a:lnTo>
                    <a:pt x="18288000" y="919480"/>
                  </a:lnTo>
                  <a:cubicBezTo>
                    <a:pt x="18288000" y="1021080"/>
                    <a:pt x="18203926" y="1103376"/>
                    <a:pt x="18100167" y="1103376"/>
                  </a:cubicBezTo>
                  <a:lnTo>
                    <a:pt x="187833" y="1103376"/>
                  </a:lnTo>
                  <a:cubicBezTo>
                    <a:pt x="84074" y="1103249"/>
                    <a:pt x="0" y="1020953"/>
                    <a:pt x="0" y="919480"/>
                  </a:cubicBezTo>
                  <a:close/>
                </a:path>
              </a:pathLst>
            </a:custGeom>
            <a:solidFill>
              <a:srgbClr val="90278E"/>
            </a:solidFill>
          </p:spPr>
        </p:sp>
        <p:sp>
          <p:nvSpPr>
            <p:cNvPr id="8" name="Freeform 8"/>
            <p:cNvSpPr/>
            <p:nvPr/>
          </p:nvSpPr>
          <p:spPr>
            <a:xfrm>
              <a:off x="0" y="0"/>
              <a:ext cx="18313400" cy="1128776"/>
            </a:xfrm>
            <a:custGeom>
              <a:avLst/>
              <a:gdLst/>
              <a:ahLst/>
              <a:cxnLst/>
              <a:rect l="l" t="t" r="r" b="b"/>
              <a:pathLst>
                <a:path w="18313400" h="1128776">
                  <a:moveTo>
                    <a:pt x="0" y="196596"/>
                  </a:moveTo>
                  <a:cubicBezTo>
                    <a:pt x="0" y="87757"/>
                    <a:pt x="90043" y="0"/>
                    <a:pt x="200533" y="0"/>
                  </a:cubicBezTo>
                  <a:lnTo>
                    <a:pt x="18112867" y="0"/>
                  </a:lnTo>
                  <a:lnTo>
                    <a:pt x="18112867" y="12700"/>
                  </a:lnTo>
                  <a:lnTo>
                    <a:pt x="18112867" y="0"/>
                  </a:lnTo>
                  <a:cubicBezTo>
                    <a:pt x="18223356" y="0"/>
                    <a:pt x="18313400" y="87757"/>
                    <a:pt x="18313400" y="196596"/>
                  </a:cubicBezTo>
                  <a:lnTo>
                    <a:pt x="18300700" y="196596"/>
                  </a:lnTo>
                  <a:lnTo>
                    <a:pt x="18313400" y="196596"/>
                  </a:lnTo>
                  <a:lnTo>
                    <a:pt x="18313400" y="932180"/>
                  </a:lnTo>
                  <a:lnTo>
                    <a:pt x="18300700" y="932180"/>
                  </a:lnTo>
                  <a:lnTo>
                    <a:pt x="18313400" y="932180"/>
                  </a:lnTo>
                  <a:cubicBezTo>
                    <a:pt x="18313400" y="1041019"/>
                    <a:pt x="18223356" y="1128776"/>
                    <a:pt x="18112867" y="1128776"/>
                  </a:cubicBezTo>
                  <a:lnTo>
                    <a:pt x="18112867" y="1116076"/>
                  </a:lnTo>
                  <a:lnTo>
                    <a:pt x="18112867" y="1128776"/>
                  </a:lnTo>
                  <a:lnTo>
                    <a:pt x="200533" y="1128776"/>
                  </a:lnTo>
                  <a:lnTo>
                    <a:pt x="200533" y="1116076"/>
                  </a:lnTo>
                  <a:lnTo>
                    <a:pt x="200533" y="1128776"/>
                  </a:lnTo>
                  <a:cubicBezTo>
                    <a:pt x="90043" y="1128649"/>
                    <a:pt x="0" y="1040892"/>
                    <a:pt x="0" y="932180"/>
                  </a:cubicBezTo>
                  <a:lnTo>
                    <a:pt x="0" y="196596"/>
                  </a:lnTo>
                  <a:lnTo>
                    <a:pt x="12700" y="196596"/>
                  </a:lnTo>
                  <a:lnTo>
                    <a:pt x="0" y="196596"/>
                  </a:lnTo>
                  <a:moveTo>
                    <a:pt x="25400" y="196596"/>
                  </a:moveTo>
                  <a:lnTo>
                    <a:pt x="25400" y="932180"/>
                  </a:lnTo>
                  <a:lnTo>
                    <a:pt x="12700" y="932180"/>
                  </a:lnTo>
                  <a:lnTo>
                    <a:pt x="25400" y="932180"/>
                  </a:lnTo>
                  <a:cubicBezTo>
                    <a:pt x="25400" y="1026414"/>
                    <a:pt x="103505" y="1103376"/>
                    <a:pt x="200533" y="1103376"/>
                  </a:cubicBezTo>
                  <a:lnTo>
                    <a:pt x="18112867" y="1103376"/>
                  </a:lnTo>
                  <a:cubicBezTo>
                    <a:pt x="18209895" y="1103376"/>
                    <a:pt x="18288000" y="1026541"/>
                    <a:pt x="18288000" y="932180"/>
                  </a:cubicBezTo>
                  <a:lnTo>
                    <a:pt x="18288000" y="196596"/>
                  </a:lnTo>
                  <a:cubicBezTo>
                    <a:pt x="18288000" y="102235"/>
                    <a:pt x="18209895" y="25400"/>
                    <a:pt x="18112867" y="25400"/>
                  </a:cubicBezTo>
                  <a:lnTo>
                    <a:pt x="200533" y="25400"/>
                  </a:lnTo>
                  <a:lnTo>
                    <a:pt x="200533" y="12700"/>
                  </a:lnTo>
                  <a:lnTo>
                    <a:pt x="200533" y="25400"/>
                  </a:lnTo>
                  <a:cubicBezTo>
                    <a:pt x="103505" y="25400"/>
                    <a:pt x="25400" y="102235"/>
                    <a:pt x="25400" y="196596"/>
                  </a:cubicBezTo>
                  <a:close/>
                </a:path>
              </a:pathLst>
            </a:custGeom>
            <a:solidFill>
              <a:srgbClr val="FFFFFF"/>
            </a:solidFill>
          </p:spPr>
        </p:sp>
      </p:grpSp>
      <p:sp>
        <p:nvSpPr>
          <p:cNvPr id="9" name="TextBox 9"/>
          <p:cNvSpPr txBox="1"/>
          <p:nvPr/>
        </p:nvSpPr>
        <p:spPr>
          <a:xfrm>
            <a:off x="2499554" y="3663741"/>
            <a:ext cx="13479000" cy="481203"/>
          </a:xfrm>
          <a:prstGeom prst="rect">
            <a:avLst/>
          </a:prstGeom>
        </p:spPr>
        <p:txBody>
          <a:bodyPr lIns="0" tIns="0" rIns="0" bIns="0" rtlCol="0" anchor="t">
            <a:spAutoFit/>
          </a:bodyPr>
          <a:lstStyle/>
          <a:p>
            <a:pPr algn="l">
              <a:lnSpc>
                <a:spcPts val="3726"/>
              </a:lnSpc>
            </a:pPr>
            <a:r>
              <a:rPr lang="el-GR" sz="3450" dirty="0">
                <a:solidFill>
                  <a:srgbClr val="FFFFFF"/>
                </a:solidFill>
                <a:latin typeface="Fira Sans Medium Bold"/>
              </a:rPr>
              <a:t>Εξέταση ενός αμφιλεγόμενου θέματος</a:t>
            </a:r>
          </a:p>
        </p:txBody>
      </p:sp>
      <p:sp>
        <p:nvSpPr>
          <p:cNvPr id="10" name="TextBox 10"/>
          <p:cNvSpPr txBox="1"/>
          <p:nvPr/>
        </p:nvSpPr>
        <p:spPr>
          <a:xfrm>
            <a:off x="2571559" y="4274952"/>
            <a:ext cx="13271627" cy="1325748"/>
          </a:xfrm>
          <a:prstGeom prst="rect">
            <a:avLst/>
          </a:prstGeom>
        </p:spPr>
        <p:txBody>
          <a:bodyPr lIns="0" tIns="0" rIns="0" bIns="0" rtlCol="0" anchor="t">
            <a:spAutoFit/>
          </a:bodyPr>
          <a:lstStyle/>
          <a:p>
            <a:pPr marL="774382" marR="0" lvl="2" indent="-457200" algn="l" rtl="0">
              <a:lnSpc>
                <a:spcPct val="108000"/>
              </a:lnSpc>
              <a:spcBef>
                <a:spcPts val="0"/>
              </a:spcBef>
              <a:spcAft>
                <a:spcPts val="0"/>
              </a:spcAft>
              <a:buClr>
                <a:srgbClr val="043296"/>
              </a:buClr>
              <a:buSzPts val="2700"/>
              <a:buFont typeface="Arial" panose="020B0604020202020204" pitchFamily="34" charset="0"/>
              <a:buChar char="•"/>
            </a:pPr>
            <a:r>
              <a:rPr lang="el-GR" sz="2700" dirty="0">
                <a:solidFill>
                  <a:srgbClr val="043296"/>
                </a:solidFill>
                <a:latin typeface="Fira Sans Medium"/>
                <a:ea typeface="Fira Sans Medium"/>
                <a:cs typeface="Fira Sans Medium"/>
                <a:sym typeface="Fira Sans Medium"/>
              </a:rPr>
              <a:t>Πρέπει ο πληθυσμός να έχει πρόσβαση σε όπλα; </a:t>
            </a:r>
          </a:p>
          <a:p>
            <a:pPr marL="774382" marR="0" lvl="2" indent="-457200" algn="l" rtl="0">
              <a:lnSpc>
                <a:spcPct val="108000"/>
              </a:lnSpc>
              <a:spcBef>
                <a:spcPts val="0"/>
              </a:spcBef>
              <a:spcAft>
                <a:spcPts val="0"/>
              </a:spcAft>
              <a:buClr>
                <a:srgbClr val="043296"/>
              </a:buClr>
              <a:buSzPts val="2700"/>
              <a:buFont typeface="Arial" panose="020B0604020202020204" pitchFamily="34" charset="0"/>
              <a:buChar char="•"/>
            </a:pPr>
            <a:r>
              <a:rPr lang="el-GR" sz="2700" dirty="0">
                <a:solidFill>
                  <a:srgbClr val="043296"/>
                </a:solidFill>
                <a:latin typeface="Fira Sans Medium"/>
                <a:ea typeface="Fira Sans Medium"/>
                <a:cs typeface="Fira Sans Medium"/>
                <a:sym typeface="Fira Sans Medium"/>
              </a:rPr>
              <a:t>Πρέπει να διδάσκονται τα Θρησκευτικά στα σχολεία; </a:t>
            </a:r>
          </a:p>
          <a:p>
            <a:pPr marL="774382" marR="0" lvl="2" indent="-457200" algn="l" rtl="0">
              <a:lnSpc>
                <a:spcPct val="108000"/>
              </a:lnSpc>
              <a:spcBef>
                <a:spcPts val="0"/>
              </a:spcBef>
              <a:spcAft>
                <a:spcPts val="0"/>
              </a:spcAft>
              <a:buClr>
                <a:srgbClr val="043296"/>
              </a:buClr>
              <a:buSzPts val="2700"/>
              <a:buFont typeface="Arial" panose="020B0604020202020204" pitchFamily="34" charset="0"/>
              <a:buChar char="•"/>
            </a:pPr>
            <a:r>
              <a:rPr lang="el-GR" sz="2700" dirty="0">
                <a:solidFill>
                  <a:srgbClr val="043296"/>
                </a:solidFill>
                <a:latin typeface="Fira Sans Medium"/>
                <a:ea typeface="Fira Sans Medium"/>
                <a:cs typeface="Fira Sans Medium"/>
                <a:sym typeface="Fira Sans Medium"/>
              </a:rPr>
              <a:t>Δικαιολογείται ποτέ ο πόλεμος;</a:t>
            </a:r>
          </a:p>
        </p:txBody>
      </p:sp>
      <p:grpSp>
        <p:nvGrpSpPr>
          <p:cNvPr id="11" name="Group 11"/>
          <p:cNvGrpSpPr/>
          <p:nvPr/>
        </p:nvGrpSpPr>
        <p:grpSpPr>
          <a:xfrm>
            <a:off x="2276475" y="5646708"/>
            <a:ext cx="13735050" cy="846532"/>
            <a:chOff x="0" y="0"/>
            <a:chExt cx="18313400" cy="1128710"/>
          </a:xfrm>
        </p:grpSpPr>
        <p:sp>
          <p:nvSpPr>
            <p:cNvPr id="12" name="Freeform 12"/>
            <p:cNvSpPr/>
            <p:nvPr/>
          </p:nvSpPr>
          <p:spPr>
            <a:xfrm>
              <a:off x="12700" y="12700"/>
              <a:ext cx="18288000" cy="1103376"/>
            </a:xfrm>
            <a:custGeom>
              <a:avLst/>
              <a:gdLst/>
              <a:ahLst/>
              <a:cxnLst/>
              <a:rect l="l" t="t" r="r" b="b"/>
              <a:pathLst>
                <a:path w="18288000" h="1103376">
                  <a:moveTo>
                    <a:pt x="0" y="183896"/>
                  </a:moveTo>
                  <a:cubicBezTo>
                    <a:pt x="0" y="82296"/>
                    <a:pt x="84074" y="0"/>
                    <a:pt x="187833" y="0"/>
                  </a:cubicBezTo>
                  <a:lnTo>
                    <a:pt x="18100167" y="0"/>
                  </a:lnTo>
                  <a:cubicBezTo>
                    <a:pt x="18203926" y="0"/>
                    <a:pt x="18288000" y="82296"/>
                    <a:pt x="18288000" y="183896"/>
                  </a:cubicBezTo>
                  <a:lnTo>
                    <a:pt x="18288000" y="919480"/>
                  </a:lnTo>
                  <a:cubicBezTo>
                    <a:pt x="18288000" y="1021080"/>
                    <a:pt x="18203926" y="1103376"/>
                    <a:pt x="18100167" y="1103376"/>
                  </a:cubicBezTo>
                  <a:lnTo>
                    <a:pt x="187833" y="1103376"/>
                  </a:lnTo>
                  <a:cubicBezTo>
                    <a:pt x="84074" y="1103249"/>
                    <a:pt x="0" y="1020953"/>
                    <a:pt x="0" y="919480"/>
                  </a:cubicBezTo>
                  <a:close/>
                </a:path>
              </a:pathLst>
            </a:custGeom>
            <a:solidFill>
              <a:srgbClr val="90278E"/>
            </a:solidFill>
          </p:spPr>
        </p:sp>
        <p:sp>
          <p:nvSpPr>
            <p:cNvPr id="13" name="Freeform 13"/>
            <p:cNvSpPr/>
            <p:nvPr/>
          </p:nvSpPr>
          <p:spPr>
            <a:xfrm>
              <a:off x="0" y="0"/>
              <a:ext cx="18313400" cy="1128776"/>
            </a:xfrm>
            <a:custGeom>
              <a:avLst/>
              <a:gdLst/>
              <a:ahLst/>
              <a:cxnLst/>
              <a:rect l="l" t="t" r="r" b="b"/>
              <a:pathLst>
                <a:path w="18313400" h="1128776">
                  <a:moveTo>
                    <a:pt x="0" y="196596"/>
                  </a:moveTo>
                  <a:cubicBezTo>
                    <a:pt x="0" y="87757"/>
                    <a:pt x="90043" y="0"/>
                    <a:pt x="200533" y="0"/>
                  </a:cubicBezTo>
                  <a:lnTo>
                    <a:pt x="18112867" y="0"/>
                  </a:lnTo>
                  <a:lnTo>
                    <a:pt x="18112867" y="12700"/>
                  </a:lnTo>
                  <a:lnTo>
                    <a:pt x="18112867" y="0"/>
                  </a:lnTo>
                  <a:cubicBezTo>
                    <a:pt x="18223356" y="0"/>
                    <a:pt x="18313400" y="87757"/>
                    <a:pt x="18313400" y="196596"/>
                  </a:cubicBezTo>
                  <a:lnTo>
                    <a:pt x="18300700" y="196596"/>
                  </a:lnTo>
                  <a:lnTo>
                    <a:pt x="18313400" y="196596"/>
                  </a:lnTo>
                  <a:lnTo>
                    <a:pt x="18313400" y="932180"/>
                  </a:lnTo>
                  <a:lnTo>
                    <a:pt x="18300700" y="932180"/>
                  </a:lnTo>
                  <a:lnTo>
                    <a:pt x="18313400" y="932180"/>
                  </a:lnTo>
                  <a:cubicBezTo>
                    <a:pt x="18313400" y="1041019"/>
                    <a:pt x="18223356" y="1128776"/>
                    <a:pt x="18112867" y="1128776"/>
                  </a:cubicBezTo>
                  <a:lnTo>
                    <a:pt x="18112867" y="1116076"/>
                  </a:lnTo>
                  <a:lnTo>
                    <a:pt x="18112867" y="1128776"/>
                  </a:lnTo>
                  <a:lnTo>
                    <a:pt x="200533" y="1128776"/>
                  </a:lnTo>
                  <a:lnTo>
                    <a:pt x="200533" y="1116076"/>
                  </a:lnTo>
                  <a:lnTo>
                    <a:pt x="200533" y="1128776"/>
                  </a:lnTo>
                  <a:cubicBezTo>
                    <a:pt x="90043" y="1128649"/>
                    <a:pt x="0" y="1040892"/>
                    <a:pt x="0" y="932180"/>
                  </a:cubicBezTo>
                  <a:lnTo>
                    <a:pt x="0" y="196596"/>
                  </a:lnTo>
                  <a:lnTo>
                    <a:pt x="12700" y="196596"/>
                  </a:lnTo>
                  <a:lnTo>
                    <a:pt x="0" y="196596"/>
                  </a:lnTo>
                  <a:moveTo>
                    <a:pt x="25400" y="196596"/>
                  </a:moveTo>
                  <a:lnTo>
                    <a:pt x="25400" y="932180"/>
                  </a:lnTo>
                  <a:lnTo>
                    <a:pt x="12700" y="932180"/>
                  </a:lnTo>
                  <a:lnTo>
                    <a:pt x="25400" y="932180"/>
                  </a:lnTo>
                  <a:cubicBezTo>
                    <a:pt x="25400" y="1026414"/>
                    <a:pt x="103505" y="1103376"/>
                    <a:pt x="200533" y="1103376"/>
                  </a:cubicBezTo>
                  <a:lnTo>
                    <a:pt x="18112867" y="1103376"/>
                  </a:lnTo>
                  <a:cubicBezTo>
                    <a:pt x="18209895" y="1103376"/>
                    <a:pt x="18288000" y="1026541"/>
                    <a:pt x="18288000" y="932180"/>
                  </a:cubicBezTo>
                  <a:lnTo>
                    <a:pt x="18288000" y="196596"/>
                  </a:lnTo>
                  <a:cubicBezTo>
                    <a:pt x="18288000" y="102235"/>
                    <a:pt x="18209895" y="25400"/>
                    <a:pt x="18112867" y="25400"/>
                  </a:cubicBezTo>
                  <a:lnTo>
                    <a:pt x="200533" y="25400"/>
                  </a:lnTo>
                  <a:lnTo>
                    <a:pt x="200533" y="12700"/>
                  </a:lnTo>
                  <a:lnTo>
                    <a:pt x="200533" y="25400"/>
                  </a:lnTo>
                  <a:cubicBezTo>
                    <a:pt x="103505" y="25400"/>
                    <a:pt x="25400" y="102235"/>
                    <a:pt x="25400" y="196596"/>
                  </a:cubicBezTo>
                  <a:close/>
                </a:path>
              </a:pathLst>
            </a:custGeom>
            <a:solidFill>
              <a:srgbClr val="FFFFFF"/>
            </a:solidFill>
          </p:spPr>
        </p:sp>
      </p:grpSp>
      <p:sp>
        <p:nvSpPr>
          <p:cNvPr id="14" name="TextBox 14"/>
          <p:cNvSpPr txBox="1"/>
          <p:nvPr/>
        </p:nvSpPr>
        <p:spPr>
          <a:xfrm>
            <a:off x="2523000" y="5873320"/>
            <a:ext cx="13479000" cy="474489"/>
          </a:xfrm>
          <a:prstGeom prst="rect">
            <a:avLst/>
          </a:prstGeom>
        </p:spPr>
        <p:txBody>
          <a:bodyPr lIns="0" tIns="0" rIns="0" bIns="0" rtlCol="0" anchor="t">
            <a:spAutoFit/>
          </a:bodyPr>
          <a:lstStyle/>
          <a:p>
            <a:pPr algn="l">
              <a:lnSpc>
                <a:spcPts val="3726"/>
              </a:lnSpc>
            </a:pPr>
            <a:r>
              <a:rPr lang="el-GR" sz="3200" dirty="0">
                <a:solidFill>
                  <a:srgbClr val="FFFFFF"/>
                </a:solidFill>
                <a:latin typeface="Fira Sans Medium Bold"/>
              </a:rPr>
              <a:t>Μια πρόκληση να σχεδιάσουν, να δημιουργήσουν ή να παραγάγουν κάτι</a:t>
            </a:r>
          </a:p>
        </p:txBody>
      </p:sp>
      <p:sp>
        <p:nvSpPr>
          <p:cNvPr id="15" name="TextBox 15"/>
          <p:cNvSpPr txBox="1"/>
          <p:nvPr/>
        </p:nvSpPr>
        <p:spPr>
          <a:xfrm>
            <a:off x="2571559" y="6696959"/>
            <a:ext cx="13271627" cy="2231380"/>
          </a:xfrm>
          <a:prstGeom prst="rect">
            <a:avLst/>
          </a:prstGeom>
        </p:spPr>
        <p:txBody>
          <a:bodyPr lIns="0" tIns="0" rIns="0" bIns="0" rtlCol="0" anchor="t">
            <a:spAutoFit/>
          </a:bodyPr>
          <a:lstStyle/>
          <a:p>
            <a:pPr marL="782954" lvl="2" indent="-457200" algn="l">
              <a:lnSpc>
                <a:spcPts val="2916"/>
              </a:lnSpc>
              <a:buFont typeface="Arial" panose="020B0604020202020204" pitchFamily="34" charset="0"/>
              <a:buChar char="•"/>
            </a:pPr>
            <a:r>
              <a:rPr lang="el-GR" sz="2700" dirty="0">
                <a:solidFill>
                  <a:srgbClr val="043296"/>
                </a:solidFill>
                <a:latin typeface="Fira Sans Medium"/>
              </a:rPr>
              <a:t>Πώς μπορούμε να δημιουργήσουμε μια τοιχογραφία που αντιπροσωπεύει το παρελθόν και το παρόν της κοινότητάς μας;</a:t>
            </a:r>
          </a:p>
          <a:p>
            <a:pPr marL="782954" lvl="2" indent="-457200" algn="l">
              <a:lnSpc>
                <a:spcPts val="2916"/>
              </a:lnSpc>
              <a:buFont typeface="Arial" panose="020B0604020202020204" pitchFamily="34" charset="0"/>
              <a:buChar char="•"/>
            </a:pPr>
            <a:r>
              <a:rPr lang="el-GR" sz="2700" dirty="0">
                <a:solidFill>
                  <a:srgbClr val="043296"/>
                </a:solidFill>
                <a:latin typeface="Fira Sans Medium"/>
              </a:rPr>
              <a:t>Πώς μπορούμε να σχεδιάσουμε έναν ιστότοπο για να μοιραστούμε την ποίησή μας με τον κόσμο;</a:t>
            </a:r>
          </a:p>
          <a:p>
            <a:pPr marL="782954" lvl="2" indent="-457200" algn="l">
              <a:lnSpc>
                <a:spcPts val="2916"/>
              </a:lnSpc>
              <a:buFont typeface="Arial" panose="020B0604020202020204" pitchFamily="34" charset="0"/>
              <a:buChar char="•"/>
            </a:pPr>
            <a:r>
              <a:rPr lang="el-GR" sz="2700" dirty="0">
                <a:solidFill>
                  <a:srgbClr val="043296"/>
                </a:solidFill>
                <a:latin typeface="Fira Sans Medium"/>
              </a:rPr>
              <a:t>Πώς μπορούμε να λειτουργήσουμε μια επιτυχημένη λέσχη βιβλίου στο σχολείο μας;</a:t>
            </a:r>
          </a:p>
        </p:txBody>
      </p:sp>
      <p:pic>
        <p:nvPicPr>
          <p:cNvPr id="16" name="Immagine 15" descr="Immagine che contiene testo, grafica vettoriale, clipart">
            <a:extLst>
              <a:ext uri="{FF2B5EF4-FFF2-40B4-BE49-F238E27FC236}">
                <a16:creationId xmlns:a16="http://schemas.microsoft.com/office/drawing/2014/main" id="{BAC6CAB7-F346-701C-54D3-FD29D1457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17" name="Immagine 16" descr="Immagine che contiene testo">
            <a:extLst>
              <a:ext uri="{FF2B5EF4-FFF2-40B4-BE49-F238E27FC236}">
                <a16:creationId xmlns:a16="http://schemas.microsoft.com/office/drawing/2014/main" id="{EAB3EFAB-AF56-60B8-6DCE-6163F4B959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6317" b="1631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66"/>
            <a:ext cx="16924915" cy="77113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841587" y="1572393"/>
            <a:ext cx="7446413" cy="1538678"/>
          </a:xfrm>
          <a:prstGeom prst="rect">
            <a:avLst/>
          </a:prstGeom>
        </p:spPr>
      </p:pic>
      <p:sp>
        <p:nvSpPr>
          <p:cNvPr id="7" name="TextBox 7"/>
          <p:cNvSpPr txBox="1"/>
          <p:nvPr/>
        </p:nvSpPr>
        <p:spPr>
          <a:xfrm>
            <a:off x="11506200" y="1714500"/>
            <a:ext cx="6629400" cy="1193806"/>
          </a:xfrm>
          <a:prstGeom prst="rect">
            <a:avLst/>
          </a:prstGeom>
        </p:spPr>
        <p:txBody>
          <a:bodyPr wrap="square" lIns="0" tIns="0" rIns="0" bIns="0" rtlCol="0" anchor="t">
            <a:spAutoFit/>
          </a:bodyPr>
          <a:lstStyle/>
          <a:p>
            <a:pPr algn="l">
              <a:lnSpc>
                <a:spcPts val="9799"/>
              </a:lnSpc>
            </a:pPr>
            <a:r>
              <a:rPr lang="el-GR" sz="6999" dirty="0">
                <a:solidFill>
                  <a:srgbClr val="FFFFFF"/>
                </a:solidFill>
                <a:latin typeface="Fira Sans Medium"/>
              </a:rPr>
              <a:t>Δραστηριότητα</a:t>
            </a:r>
            <a:endParaRPr lang="en-US" sz="6999" dirty="0">
              <a:solidFill>
                <a:srgbClr val="FFFFFF"/>
              </a:solidFill>
              <a:latin typeface="Fira Sans Medium"/>
            </a:endParaRPr>
          </a:p>
        </p:txBody>
      </p:sp>
      <p:sp>
        <p:nvSpPr>
          <p:cNvPr id="8" name="TextBox 8"/>
          <p:cNvSpPr txBox="1"/>
          <p:nvPr/>
        </p:nvSpPr>
        <p:spPr>
          <a:xfrm>
            <a:off x="8244910" y="3509781"/>
            <a:ext cx="8748413" cy="3480435"/>
          </a:xfrm>
          <a:prstGeom prst="rect">
            <a:avLst/>
          </a:prstGeom>
        </p:spPr>
        <p:txBody>
          <a:bodyPr lIns="0" tIns="0" rIns="0" bIns="0" rtlCol="0" anchor="t">
            <a:spAutoFit/>
          </a:bodyPr>
          <a:lstStyle/>
          <a:p>
            <a:pPr>
              <a:lnSpc>
                <a:spcPts val="4619"/>
              </a:lnSpc>
            </a:pPr>
            <a:r>
              <a:rPr lang="el-GR" sz="3499" dirty="0">
                <a:solidFill>
                  <a:srgbClr val="043296"/>
                </a:solidFill>
                <a:latin typeface="Fira Sans Medium"/>
              </a:rPr>
              <a:t>Γράψτε τη δική σας ερώτηση «οδηγό»:</a:t>
            </a:r>
          </a:p>
          <a:p>
            <a:pPr marL="457200" indent="-457200">
              <a:lnSpc>
                <a:spcPts val="4619"/>
              </a:lnSpc>
              <a:buFont typeface="Arial" panose="020B0604020202020204" pitchFamily="34" charset="0"/>
              <a:buChar char="•"/>
            </a:pPr>
            <a:r>
              <a:rPr lang="el-GR" sz="3499" dirty="0">
                <a:solidFill>
                  <a:srgbClr val="043296"/>
                </a:solidFill>
                <a:latin typeface="Fira Sans Medium"/>
              </a:rPr>
              <a:t>Επιλέξτε μία από τις προτεινόμενες ερωτήσεις «οδηγούς»</a:t>
            </a:r>
          </a:p>
          <a:p>
            <a:pPr marL="457200" indent="-457200">
              <a:lnSpc>
                <a:spcPts val="4619"/>
              </a:lnSpc>
              <a:buFont typeface="Arial" panose="020B0604020202020204" pitchFamily="34" charset="0"/>
              <a:buChar char="•"/>
            </a:pPr>
            <a:r>
              <a:rPr lang="el-GR" sz="3499" dirty="0">
                <a:solidFill>
                  <a:srgbClr val="043296"/>
                </a:solidFill>
                <a:latin typeface="Fira Sans Medium"/>
              </a:rPr>
              <a:t>Διατυπώστε τη δική σας ερώτηση ακολουθώντας το παράδειγμα </a:t>
            </a:r>
          </a:p>
          <a:p>
            <a:pPr marL="457200" indent="-457200">
              <a:lnSpc>
                <a:spcPts val="4619"/>
              </a:lnSpc>
              <a:buFont typeface="Arial" panose="020B0604020202020204" pitchFamily="34" charset="0"/>
              <a:buChar char="•"/>
            </a:pPr>
            <a:r>
              <a:rPr lang="el-GR" sz="3499" dirty="0">
                <a:solidFill>
                  <a:srgbClr val="043296"/>
                </a:solidFill>
                <a:latin typeface="Fira Sans Medium"/>
              </a:rPr>
              <a:t>Λάβετε υπόψη το θέμα σας</a:t>
            </a:r>
          </a:p>
        </p:txBody>
      </p:sp>
      <p:pic>
        <p:nvPicPr>
          <p:cNvPr id="10" name="Immagine 9" descr="Immagine che contiene testo">
            <a:extLst>
              <a:ext uri="{FF2B5EF4-FFF2-40B4-BE49-F238E27FC236}">
                <a16:creationId xmlns:a16="http://schemas.microsoft.com/office/drawing/2014/main" id="{4273D562-9462-744C-7BF2-36965CAC7F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12" name="Immagine 11">
            <a:extLst>
              <a:ext uri="{FF2B5EF4-FFF2-40B4-BE49-F238E27FC236}">
                <a16:creationId xmlns:a16="http://schemas.microsoft.com/office/drawing/2014/main" id="{63FBEF26-B1E2-40EB-7516-8F5CA80B59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21080" y="5401066"/>
            <a:ext cx="4597542" cy="41148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21080" y="2691657"/>
            <a:ext cx="4952166" cy="4114800"/>
          </a:xfrm>
          <a:prstGeom prst="rect">
            <a:avLst/>
          </a:prstGeom>
        </p:spPr>
      </p:pic>
      <p:sp>
        <p:nvSpPr>
          <p:cNvPr id="7" name="TextBox 7"/>
          <p:cNvSpPr txBox="1"/>
          <p:nvPr/>
        </p:nvSpPr>
        <p:spPr>
          <a:xfrm>
            <a:off x="8186824" y="2294029"/>
            <a:ext cx="7900777" cy="6214073"/>
          </a:xfrm>
          <a:prstGeom prst="rect">
            <a:avLst/>
          </a:prstGeom>
        </p:spPr>
        <p:txBody>
          <a:bodyPr lIns="0" tIns="0" rIns="0" bIns="0" rtlCol="0" anchor="t">
            <a:spAutoFit/>
          </a:bodyPr>
          <a:lstStyle/>
          <a:p>
            <a:pPr algn="l">
              <a:lnSpc>
                <a:spcPts val="12319"/>
              </a:lnSpc>
            </a:pPr>
            <a:r>
              <a:rPr lang="el-GR" sz="8799" dirty="0">
                <a:solidFill>
                  <a:srgbClr val="1836B2"/>
                </a:solidFill>
                <a:latin typeface="Fira Sans Medium Bold"/>
              </a:rPr>
              <a:t>ΜΑΘΗΣΗ ΒΑΣΕΙ ΕΡΓΟΥ: </a:t>
            </a:r>
          </a:p>
          <a:p>
            <a:pPr algn="l">
              <a:lnSpc>
                <a:spcPts val="12319"/>
              </a:lnSpc>
            </a:pPr>
            <a:r>
              <a:rPr lang="el-GR" sz="8799" dirty="0">
                <a:solidFill>
                  <a:srgbClr val="1836B2"/>
                </a:solidFill>
                <a:latin typeface="Fira Sans Medium Bold"/>
              </a:rPr>
              <a:t>Η Πρόκληση Lego!</a:t>
            </a:r>
          </a:p>
        </p:txBody>
      </p:sp>
      <p:pic>
        <p:nvPicPr>
          <p:cNvPr id="8" name="Immagine 7" descr="Immagine che contiene testo, grafica vettoriale, clipart">
            <a:extLst>
              <a:ext uri="{FF2B5EF4-FFF2-40B4-BE49-F238E27FC236}">
                <a16:creationId xmlns:a16="http://schemas.microsoft.com/office/drawing/2014/main" id="{EC4A7206-16A4-3576-7D0B-430A84C5A4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9C3024FB-D2CC-1C35-D38B-E6C2DFBBD4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9414" y="1028700"/>
            <a:ext cx="4651453" cy="4372366"/>
          </a:xfrm>
          <a:prstGeom prst="rect">
            <a:avLst/>
          </a:prstGeom>
        </p:spPr>
      </p:pic>
      <p:sp>
        <p:nvSpPr>
          <p:cNvPr id="6" name="TextBox 6"/>
          <p:cNvSpPr txBox="1"/>
          <p:nvPr/>
        </p:nvSpPr>
        <p:spPr>
          <a:xfrm>
            <a:off x="3092260" y="5454173"/>
            <a:ext cx="11585761" cy="2760797"/>
          </a:xfrm>
          <a:prstGeom prst="rect">
            <a:avLst/>
          </a:prstGeom>
        </p:spPr>
        <p:txBody>
          <a:bodyPr lIns="0" tIns="0" rIns="0" bIns="0" rtlCol="0" anchor="t">
            <a:spAutoFit/>
          </a:bodyPr>
          <a:lstStyle/>
          <a:p>
            <a:pPr algn="ctr">
              <a:lnSpc>
                <a:spcPts val="10885"/>
              </a:lnSpc>
            </a:pPr>
            <a:r>
              <a:rPr lang="el-GR" sz="9071" spc="-9" dirty="0">
                <a:solidFill>
                  <a:srgbClr val="043296"/>
                </a:solidFill>
                <a:latin typeface="Fira Sans Medium"/>
              </a:rPr>
              <a:t>Το STEAM και</a:t>
            </a:r>
          </a:p>
          <a:p>
            <a:pPr algn="ctr">
              <a:lnSpc>
                <a:spcPts val="10885"/>
              </a:lnSpc>
            </a:pPr>
            <a:r>
              <a:rPr lang="el-GR" sz="9071" spc="-9" dirty="0">
                <a:solidFill>
                  <a:srgbClr val="043296"/>
                </a:solidFill>
                <a:latin typeface="Fira Sans Medium"/>
              </a:rPr>
              <a:t>Η Σχεδιαστική Λογική</a:t>
            </a:r>
          </a:p>
        </p:txBody>
      </p:sp>
      <p:pic>
        <p:nvPicPr>
          <p:cNvPr id="7" name="Immagine 6" descr="Immagine che contiene testo, grafica vettoriale, clipart">
            <a:extLst>
              <a:ext uri="{FF2B5EF4-FFF2-40B4-BE49-F238E27FC236}">
                <a16:creationId xmlns:a16="http://schemas.microsoft.com/office/drawing/2014/main" id="{5BC40BC0-65E6-B2EC-8594-A95B5AFE6D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0353B786-34EA-4FC5-084C-8DFE235F59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0" y="1025576"/>
            <a:ext cx="13716000" cy="1704975"/>
          </a:xfrm>
          <a:prstGeom prst="rect">
            <a:avLst/>
          </a:prstGeom>
        </p:spPr>
      </p:pic>
      <p:sp>
        <p:nvSpPr>
          <p:cNvPr id="5" name="TextBox 5"/>
          <p:cNvSpPr txBox="1"/>
          <p:nvPr/>
        </p:nvSpPr>
        <p:spPr>
          <a:xfrm>
            <a:off x="2148215" y="5133975"/>
            <a:ext cx="14312749" cy="3231654"/>
          </a:xfrm>
          <a:prstGeom prst="rect">
            <a:avLst/>
          </a:prstGeom>
        </p:spPr>
        <p:txBody>
          <a:bodyPr lIns="0" tIns="0" rIns="0" bIns="0" rtlCol="0" anchor="t">
            <a:spAutoFit/>
          </a:bodyPr>
          <a:lstStyle/>
          <a:p>
            <a:pPr marL="647700" lvl="1" indent="-323850">
              <a:lnSpc>
                <a:spcPts val="3600"/>
              </a:lnSpc>
              <a:buFont typeface="Arial"/>
              <a:buChar char="•"/>
            </a:pPr>
            <a:r>
              <a:rPr lang="el-GR" sz="3000" spc="-3" dirty="0">
                <a:solidFill>
                  <a:srgbClr val="043296"/>
                </a:solidFill>
                <a:latin typeface="Fira Sans Medium"/>
              </a:rPr>
              <a:t>Η Σχεδιαστική Λογική είναι μια μεθοδολογία σχεδιασμού που παρέχει μια προσέγγιση που βασίζεται στον σχεδιασμό για την επίλυση προβλημάτων. </a:t>
            </a:r>
          </a:p>
          <a:p>
            <a:pPr marL="647700" lvl="1" indent="-323850">
              <a:lnSpc>
                <a:spcPts val="3600"/>
              </a:lnSpc>
              <a:buFont typeface="Arial"/>
              <a:buChar char="•"/>
            </a:pPr>
            <a:r>
              <a:rPr lang="el-GR" sz="3000" spc="-3" dirty="0">
                <a:solidFill>
                  <a:srgbClr val="043296"/>
                </a:solidFill>
                <a:latin typeface="Fira Sans Medium"/>
              </a:rPr>
              <a:t>Η Σχεδιαστική Λογική είναι μια δυναμική προσέγγιση για να κάνετε τους μαθητές να σκέφτονται τόσο κριτικά όσο και δημιουργικά.</a:t>
            </a:r>
          </a:p>
          <a:p>
            <a:pPr marL="647700" lvl="1" indent="-323850">
              <a:lnSpc>
                <a:spcPts val="3600"/>
              </a:lnSpc>
              <a:buFont typeface="Arial"/>
              <a:buChar char="•"/>
            </a:pPr>
            <a:r>
              <a:rPr lang="el-GR" sz="3000" spc="-3" dirty="0">
                <a:solidFill>
                  <a:srgbClr val="043296"/>
                </a:solidFill>
                <a:latin typeface="Fira Sans Medium"/>
              </a:rPr>
              <a:t>Χρησιμοποιώντας ένα δομημένο πλαίσιο, οι μαθητές εντοπίζουν προκλήσεις, συλλέγουν πληροφορίες, σκέφτονται πιθανές λύσεις, τις εξετάζουν και τις δοκιμάζουν.</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 y="1878063"/>
            <a:ext cx="2079512" cy="2587628"/>
          </a:xfrm>
          <a:prstGeom prst="rect">
            <a:avLst/>
          </a:prstGeom>
        </p:spPr>
      </p:pic>
      <p:sp>
        <p:nvSpPr>
          <p:cNvPr id="7" name="TextBox 7"/>
          <p:cNvSpPr txBox="1"/>
          <p:nvPr/>
        </p:nvSpPr>
        <p:spPr>
          <a:xfrm>
            <a:off x="5096652" y="1416398"/>
            <a:ext cx="13339762" cy="923330"/>
          </a:xfrm>
          <a:prstGeom prst="rect">
            <a:avLst/>
          </a:prstGeom>
        </p:spPr>
        <p:txBody>
          <a:bodyPr wrap="square" lIns="0" tIns="0" rIns="0" bIns="0" rtlCol="0" anchor="t">
            <a:spAutoFit/>
          </a:bodyPr>
          <a:lstStyle/>
          <a:p>
            <a:pPr algn="l"/>
            <a:r>
              <a:rPr lang="el-GR" sz="6000" dirty="0">
                <a:solidFill>
                  <a:srgbClr val="FFFFFF"/>
                </a:solidFill>
                <a:latin typeface="Fira Sans Medium"/>
              </a:rPr>
              <a:t>Η διαδικασία της χεδιαστικής Λογικής</a:t>
            </a:r>
          </a:p>
        </p:txBody>
      </p:sp>
      <p:pic>
        <p:nvPicPr>
          <p:cNvPr id="8" name="Immagine 7" descr="Immagine che contiene testo, grafica vettoriale, clipart">
            <a:extLst>
              <a:ext uri="{FF2B5EF4-FFF2-40B4-BE49-F238E27FC236}">
                <a16:creationId xmlns:a16="http://schemas.microsoft.com/office/drawing/2014/main" id="{952DCAEF-6DFF-91A3-6747-9449D6F689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DE0C5A54-64EF-CA37-F4A5-23AC36BC05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84418" y="1025576"/>
            <a:ext cx="12203582" cy="1704975"/>
          </a:xfrm>
          <a:prstGeom prst="rect">
            <a:avLst/>
          </a:prstGeom>
        </p:spPr>
      </p:pic>
      <p:sp>
        <p:nvSpPr>
          <p:cNvPr id="5" name="TextBox 5"/>
          <p:cNvSpPr txBox="1"/>
          <p:nvPr/>
        </p:nvSpPr>
        <p:spPr>
          <a:xfrm>
            <a:off x="7274709" y="1289541"/>
            <a:ext cx="10860891" cy="1180388"/>
          </a:xfrm>
          <a:prstGeom prst="rect">
            <a:avLst/>
          </a:prstGeom>
        </p:spPr>
        <p:txBody>
          <a:bodyPr wrap="square" lIns="0" tIns="0" rIns="0" bIns="0" rtlCol="0" anchor="t">
            <a:spAutoFit/>
          </a:bodyPr>
          <a:lstStyle/>
          <a:p>
            <a:pPr algn="l">
              <a:lnSpc>
                <a:spcPts val="9799"/>
              </a:lnSpc>
            </a:pPr>
            <a:r>
              <a:rPr lang="el-GR" sz="6999" dirty="0">
                <a:solidFill>
                  <a:srgbClr val="FFFFFF"/>
                </a:solidFill>
                <a:latin typeface="Fira Sans Medium"/>
              </a:rPr>
              <a:t>Σχεδιαστική Λογική</a:t>
            </a:r>
          </a:p>
        </p:txBody>
      </p:sp>
      <p:pic>
        <p:nvPicPr>
          <p:cNvPr id="6" name="Picture 6"/>
          <p:cNvPicPr>
            <a:picLocks noChangeAspect="1"/>
          </p:cNvPicPr>
          <p:nvPr>
            <a:videoFile r:link="rId1"/>
          </p:nvPr>
        </p:nvPicPr>
        <p:blipFill>
          <a:blip r:embed="rId5"/>
          <a:stretch>
            <a:fillRect/>
          </a:stretch>
        </p:blipFill>
        <p:spPr>
          <a:xfrm>
            <a:off x="3657600" y="3086101"/>
            <a:ext cx="10972800" cy="6172199"/>
          </a:xfrm>
          <a:prstGeom prst="rect">
            <a:avLst/>
          </a:prstGeom>
        </p:spPr>
      </p:pic>
      <p:pic>
        <p:nvPicPr>
          <p:cNvPr id="7" name="Immagine 6" descr="Immagine che contiene testo, grafica vettoriale, clipart">
            <a:extLst>
              <a:ext uri="{FF2B5EF4-FFF2-40B4-BE49-F238E27FC236}">
                <a16:creationId xmlns:a16="http://schemas.microsoft.com/office/drawing/2014/main" id="{B11E7697-6426-33DF-3269-80750324D8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F213E4AA-6044-A16A-D3C7-F45BCFEA9C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75"/>
            <a:ext cx="16924915" cy="771125"/>
          </a:xfrm>
          <a:prstGeom prst="rect">
            <a:avLst/>
          </a:prstGeom>
        </p:spPr>
      </p:pic>
      <p:sp>
        <p:nvSpPr>
          <p:cNvPr id="3" name="TextBox 3"/>
          <p:cNvSpPr txBox="1"/>
          <p:nvPr/>
        </p:nvSpPr>
        <p:spPr>
          <a:xfrm>
            <a:off x="5940445" y="2552700"/>
            <a:ext cx="11280755" cy="4673780"/>
          </a:xfrm>
          <a:prstGeom prst="rect">
            <a:avLst/>
          </a:prstGeom>
        </p:spPr>
        <p:txBody>
          <a:bodyPr wrap="square" lIns="0" tIns="0" rIns="0" bIns="0" rtlCol="0" anchor="t">
            <a:spAutoFit/>
          </a:bodyPr>
          <a:lstStyle/>
          <a:p>
            <a:pPr algn="l">
              <a:lnSpc>
                <a:spcPts val="12391"/>
              </a:lnSpc>
            </a:pPr>
            <a:r>
              <a:rPr lang="el-GR" sz="8851" dirty="0">
                <a:solidFill>
                  <a:srgbClr val="1836B2"/>
                </a:solidFill>
                <a:latin typeface="Fira Sans Medium Bold"/>
              </a:rPr>
              <a:t>Πώς μπορούμε να εφαρμόσουμε το STEAM στην τάξη;</a:t>
            </a:r>
          </a:p>
        </p:txBody>
      </p:sp>
      <p:pic>
        <p:nvPicPr>
          <p:cNvPr id="4" name="Picture 4"/>
          <p:cNvPicPr>
            <a:picLocks noChangeAspect="1"/>
          </p:cNvPicPr>
          <p:nvPr/>
        </p:nvPicPr>
        <p:blipFill>
          <a:blip r:embed="rId4"/>
          <a:srcRect t="3703" b="15884"/>
          <a:stretch>
            <a:fillRect/>
          </a:stretch>
        </p:blipFill>
        <p:spPr>
          <a:xfrm>
            <a:off x="-1850069" y="1247011"/>
            <a:ext cx="7996568" cy="6944579"/>
          </a:xfrm>
          <a:prstGeom prst="rect">
            <a:avLst/>
          </a:prstGeom>
        </p:spPr>
      </p:pic>
      <p:pic>
        <p:nvPicPr>
          <p:cNvPr id="7" name="Immagine 6" descr="Immagine che contiene testo, grafica vettoriale, clipart">
            <a:extLst>
              <a:ext uri="{FF2B5EF4-FFF2-40B4-BE49-F238E27FC236}">
                <a16:creationId xmlns:a16="http://schemas.microsoft.com/office/drawing/2014/main" id="{B1E61D1B-E339-DCB1-C119-F73B29897C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3C55E9A2-1EA4-E8AF-5608-0E8CDA9839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grpSp>
        <p:nvGrpSpPr>
          <p:cNvPr id="5" name="Group 5"/>
          <p:cNvGrpSpPr/>
          <p:nvPr/>
        </p:nvGrpSpPr>
        <p:grpSpPr>
          <a:xfrm>
            <a:off x="9934302" y="4859928"/>
            <a:ext cx="7324998" cy="3370416"/>
            <a:chOff x="0" y="0"/>
            <a:chExt cx="1929217" cy="887682"/>
          </a:xfrm>
        </p:grpSpPr>
        <p:sp>
          <p:nvSpPr>
            <p:cNvPr id="6" name="Freeform 6"/>
            <p:cNvSpPr/>
            <p:nvPr/>
          </p:nvSpPr>
          <p:spPr>
            <a:xfrm>
              <a:off x="0" y="0"/>
              <a:ext cx="1929218" cy="887682"/>
            </a:xfrm>
            <a:custGeom>
              <a:avLst/>
              <a:gdLst/>
              <a:ahLst/>
              <a:cxnLst/>
              <a:rect l="l" t="t" r="r" b="b"/>
              <a:pathLst>
                <a:path w="1929218" h="887682">
                  <a:moveTo>
                    <a:pt x="0" y="0"/>
                  </a:moveTo>
                  <a:lnTo>
                    <a:pt x="1929218" y="0"/>
                  </a:lnTo>
                  <a:lnTo>
                    <a:pt x="1929218" y="887682"/>
                  </a:lnTo>
                  <a:lnTo>
                    <a:pt x="0" y="887682"/>
                  </a:lnTo>
                  <a:close/>
                </a:path>
              </a:pathLst>
            </a:custGeom>
            <a:solidFill>
              <a:srgbClr val="A066CB"/>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sp>
        <p:nvSpPr>
          <p:cNvPr id="8" name="TextBox 8"/>
          <p:cNvSpPr txBox="1"/>
          <p:nvPr/>
        </p:nvSpPr>
        <p:spPr>
          <a:xfrm>
            <a:off x="6656116" y="1289542"/>
            <a:ext cx="11927691" cy="1180388"/>
          </a:xfrm>
          <a:prstGeom prst="rect">
            <a:avLst/>
          </a:prstGeom>
        </p:spPr>
        <p:txBody>
          <a:bodyPr wrap="square" lIns="0" tIns="0" rIns="0" bIns="0" rtlCol="0" anchor="t">
            <a:spAutoFit/>
          </a:bodyPr>
          <a:lstStyle/>
          <a:p>
            <a:pPr algn="l">
              <a:lnSpc>
                <a:spcPts val="9799"/>
              </a:lnSpc>
            </a:pPr>
            <a:r>
              <a:rPr lang="el-GR" sz="6999" dirty="0">
                <a:solidFill>
                  <a:srgbClr val="FFFFFF"/>
                </a:solidFill>
                <a:latin typeface="Fira Sans Medium"/>
              </a:rPr>
              <a:t>Σχεδιαστική Λογική</a:t>
            </a:r>
            <a:r>
              <a:rPr lang="it-IT" sz="6999" dirty="0">
                <a:solidFill>
                  <a:srgbClr val="FFFFFF"/>
                </a:solidFill>
                <a:latin typeface="Fira Sans Medium"/>
              </a:rPr>
              <a:t> </a:t>
            </a:r>
            <a:r>
              <a:rPr lang="el-GR" sz="6999" dirty="0">
                <a:solidFill>
                  <a:srgbClr val="FFFFFF"/>
                </a:solidFill>
                <a:latin typeface="Fira Sans Medium"/>
              </a:rPr>
              <a:t>&amp; </a:t>
            </a:r>
            <a:r>
              <a:rPr lang="en-US" sz="6999" dirty="0">
                <a:solidFill>
                  <a:srgbClr val="FFFFFF"/>
                </a:solidFill>
                <a:latin typeface="Fira Sans Medium"/>
              </a:rPr>
              <a:t>STEAM</a:t>
            </a:r>
          </a:p>
        </p:txBody>
      </p:sp>
      <p:grpSp>
        <p:nvGrpSpPr>
          <p:cNvPr id="9" name="Group 9"/>
          <p:cNvGrpSpPr/>
          <p:nvPr/>
        </p:nvGrpSpPr>
        <p:grpSpPr>
          <a:xfrm>
            <a:off x="9533863" y="5554002"/>
            <a:ext cx="7145148" cy="3057113"/>
            <a:chOff x="0" y="0"/>
            <a:chExt cx="9526865" cy="4076151"/>
          </a:xfrm>
        </p:grpSpPr>
        <p:grpSp>
          <p:nvGrpSpPr>
            <p:cNvPr id="10" name="Group 10"/>
            <p:cNvGrpSpPr/>
            <p:nvPr/>
          </p:nvGrpSpPr>
          <p:grpSpPr>
            <a:xfrm>
              <a:off x="0" y="0"/>
              <a:ext cx="9526865" cy="4076151"/>
              <a:chOff x="0" y="0"/>
              <a:chExt cx="1881850" cy="805166"/>
            </a:xfrm>
          </p:grpSpPr>
          <p:sp>
            <p:nvSpPr>
              <p:cNvPr id="11" name="Freeform 11"/>
              <p:cNvSpPr/>
              <p:nvPr/>
            </p:nvSpPr>
            <p:spPr>
              <a:xfrm>
                <a:off x="0" y="0"/>
                <a:ext cx="1881850" cy="805166"/>
              </a:xfrm>
              <a:custGeom>
                <a:avLst/>
                <a:gdLst/>
                <a:ahLst/>
                <a:cxnLst/>
                <a:rect l="l" t="t" r="r" b="b"/>
                <a:pathLst>
                  <a:path w="1881850" h="805166">
                    <a:moveTo>
                      <a:pt x="0" y="0"/>
                    </a:moveTo>
                    <a:lnTo>
                      <a:pt x="1881850" y="0"/>
                    </a:lnTo>
                    <a:lnTo>
                      <a:pt x="1881850" y="805166"/>
                    </a:lnTo>
                    <a:lnTo>
                      <a:pt x="0" y="805166"/>
                    </a:lnTo>
                    <a:close/>
                  </a:path>
                </a:pathLst>
              </a:custGeom>
              <a:solidFill>
                <a:srgbClr val="EFE2F8"/>
              </a:solidFill>
            </p:spPr>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sp>
          <p:nvSpPr>
            <p:cNvPr id="13" name="TextBox 13"/>
            <p:cNvSpPr txBox="1"/>
            <p:nvPr/>
          </p:nvSpPr>
          <p:spPr>
            <a:xfrm>
              <a:off x="300953" y="231861"/>
              <a:ext cx="8924958" cy="3693319"/>
            </a:xfrm>
            <a:prstGeom prst="rect">
              <a:avLst/>
            </a:prstGeom>
          </p:spPr>
          <p:txBody>
            <a:bodyPr lIns="0" tIns="0" rIns="0" bIns="0" rtlCol="0" anchor="t">
              <a:spAutoFit/>
            </a:bodyPr>
            <a:lstStyle/>
            <a:p>
              <a:pPr algn="just">
                <a:spcBef>
                  <a:spcPct val="0"/>
                </a:spcBef>
              </a:pPr>
              <a:r>
                <a:rPr lang="el-GR" sz="3000" dirty="0">
                  <a:solidFill>
                    <a:srgbClr val="043296"/>
                  </a:solidFill>
                  <a:latin typeface="Fira Sans Medium"/>
                </a:rPr>
                <a:t>Η διαδικασία της Σχεδιαστικής Λογικής συνδέει την επίλυση προβλημάτων του πραγματικού κόσμου με περιβάλλοντα στην τάξη. Το STEAM κάνει σύνδεση μεταξύ προβλημάτων και πραγματικής ζωής.</a:t>
              </a:r>
            </a:p>
          </p:txBody>
        </p:sp>
      </p:grpSp>
      <p:grpSp>
        <p:nvGrpSpPr>
          <p:cNvPr id="14" name="Group 14"/>
          <p:cNvGrpSpPr/>
          <p:nvPr/>
        </p:nvGrpSpPr>
        <p:grpSpPr>
          <a:xfrm>
            <a:off x="1028700" y="4859928"/>
            <a:ext cx="6905350" cy="3431852"/>
            <a:chOff x="0" y="0"/>
            <a:chExt cx="1818693" cy="903862"/>
          </a:xfrm>
        </p:grpSpPr>
        <p:sp>
          <p:nvSpPr>
            <p:cNvPr id="15" name="Freeform 15"/>
            <p:cNvSpPr/>
            <p:nvPr/>
          </p:nvSpPr>
          <p:spPr>
            <a:xfrm>
              <a:off x="0" y="0"/>
              <a:ext cx="1818693" cy="903862"/>
            </a:xfrm>
            <a:custGeom>
              <a:avLst/>
              <a:gdLst/>
              <a:ahLst/>
              <a:cxnLst/>
              <a:rect l="l" t="t" r="r" b="b"/>
              <a:pathLst>
                <a:path w="1818693" h="903862">
                  <a:moveTo>
                    <a:pt x="0" y="0"/>
                  </a:moveTo>
                  <a:lnTo>
                    <a:pt x="1818693" y="0"/>
                  </a:lnTo>
                  <a:lnTo>
                    <a:pt x="1818693" y="903862"/>
                  </a:lnTo>
                  <a:lnTo>
                    <a:pt x="0" y="903862"/>
                  </a:lnTo>
                  <a:close/>
                </a:path>
              </a:pathLst>
            </a:custGeom>
            <a:solidFill>
              <a:srgbClr val="A066CB"/>
            </a:solidFill>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grpSp>
        <p:nvGrpSpPr>
          <p:cNvPr id="17" name="Group 17"/>
          <p:cNvGrpSpPr/>
          <p:nvPr/>
        </p:nvGrpSpPr>
        <p:grpSpPr>
          <a:xfrm>
            <a:off x="1848626" y="5554002"/>
            <a:ext cx="7145148" cy="3057113"/>
            <a:chOff x="0" y="0"/>
            <a:chExt cx="1881850" cy="805166"/>
          </a:xfrm>
        </p:grpSpPr>
        <p:sp>
          <p:nvSpPr>
            <p:cNvPr id="18" name="Freeform 18"/>
            <p:cNvSpPr/>
            <p:nvPr/>
          </p:nvSpPr>
          <p:spPr>
            <a:xfrm>
              <a:off x="0" y="0"/>
              <a:ext cx="1881850" cy="805166"/>
            </a:xfrm>
            <a:custGeom>
              <a:avLst/>
              <a:gdLst/>
              <a:ahLst/>
              <a:cxnLst/>
              <a:rect l="l" t="t" r="r" b="b"/>
              <a:pathLst>
                <a:path w="1881850" h="805166">
                  <a:moveTo>
                    <a:pt x="0" y="0"/>
                  </a:moveTo>
                  <a:lnTo>
                    <a:pt x="1881850" y="0"/>
                  </a:lnTo>
                  <a:lnTo>
                    <a:pt x="1881850" y="805166"/>
                  </a:lnTo>
                  <a:lnTo>
                    <a:pt x="0" y="805166"/>
                  </a:lnTo>
                  <a:close/>
                </a:path>
              </a:pathLst>
            </a:custGeom>
            <a:solidFill>
              <a:srgbClr val="EFE2F8"/>
            </a:solidFill>
          </p:spPr>
        </p:sp>
        <p:sp>
          <p:nvSpPr>
            <p:cNvPr id="19" name="TextBox 19"/>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sp>
        <p:nvSpPr>
          <p:cNvPr id="20" name="TextBox 20"/>
          <p:cNvSpPr txBox="1"/>
          <p:nvPr/>
        </p:nvSpPr>
        <p:spPr>
          <a:xfrm>
            <a:off x="2074341" y="6012901"/>
            <a:ext cx="6693718" cy="2121735"/>
          </a:xfrm>
          <a:prstGeom prst="rect">
            <a:avLst/>
          </a:prstGeom>
        </p:spPr>
        <p:txBody>
          <a:bodyPr lIns="0" tIns="0" rIns="0" bIns="0" rtlCol="0" anchor="t">
            <a:spAutoFit/>
          </a:bodyPr>
          <a:lstStyle/>
          <a:p>
            <a:pPr algn="just">
              <a:lnSpc>
                <a:spcPts val="4155"/>
              </a:lnSpc>
              <a:spcBef>
                <a:spcPct val="0"/>
              </a:spcBef>
            </a:pPr>
            <a:r>
              <a:rPr lang="el-GR" sz="3000" dirty="0">
                <a:solidFill>
                  <a:srgbClr val="043296"/>
                </a:solidFill>
                <a:latin typeface="Fira Sans Medium"/>
              </a:rPr>
              <a:t>Η προσέγγιση της σχεδιαστικής λογικής εστιάζει στην ανάπτυξη της δημιουργικής αυτοπεποίθησης των μαθητών. Αυτό κάνει και το STEAM.</a:t>
            </a:r>
          </a:p>
        </p:txBody>
      </p:sp>
      <p:pic>
        <p:nvPicPr>
          <p:cNvPr id="21" name="Immagine 20" descr="Immagine che contiene testo, grafica vettoriale, clipart">
            <a:extLst>
              <a:ext uri="{FF2B5EF4-FFF2-40B4-BE49-F238E27FC236}">
                <a16:creationId xmlns:a16="http://schemas.microsoft.com/office/drawing/2014/main" id="{C54E9642-6F0C-E34C-1817-E4E37FD4FE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2" name="Immagine 21" descr="Immagine che contiene testo">
            <a:extLst>
              <a:ext uri="{FF2B5EF4-FFF2-40B4-BE49-F238E27FC236}">
                <a16:creationId xmlns:a16="http://schemas.microsoft.com/office/drawing/2014/main" id="{0E69C217-C0FC-F58D-511E-D62D6FA876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461871" y="4592395"/>
            <a:ext cx="5512330" cy="736325"/>
            <a:chOff x="0" y="0"/>
            <a:chExt cx="14561200" cy="1945053"/>
          </a:xfrm>
        </p:grpSpPr>
        <p:sp>
          <p:nvSpPr>
            <p:cNvPr id="5" name="Freeform 5"/>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6" name="Group 6"/>
          <p:cNvGrpSpPr/>
          <p:nvPr/>
        </p:nvGrpSpPr>
        <p:grpSpPr>
          <a:xfrm>
            <a:off x="2461871" y="6101239"/>
            <a:ext cx="5512330" cy="736325"/>
            <a:chOff x="0" y="0"/>
            <a:chExt cx="14561200" cy="1945053"/>
          </a:xfrm>
        </p:grpSpPr>
        <p:sp>
          <p:nvSpPr>
            <p:cNvPr id="7" name="Freeform 7"/>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8" name="Group 8"/>
          <p:cNvGrpSpPr/>
          <p:nvPr/>
        </p:nvGrpSpPr>
        <p:grpSpPr>
          <a:xfrm>
            <a:off x="10216568" y="6164084"/>
            <a:ext cx="6877677" cy="839899"/>
            <a:chOff x="0" y="0"/>
            <a:chExt cx="14561200" cy="1945053"/>
          </a:xfrm>
        </p:grpSpPr>
        <p:sp>
          <p:nvSpPr>
            <p:cNvPr id="9" name="Freeform 9"/>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10" name="Group 10"/>
          <p:cNvGrpSpPr/>
          <p:nvPr/>
        </p:nvGrpSpPr>
        <p:grpSpPr>
          <a:xfrm>
            <a:off x="10216568" y="4664353"/>
            <a:ext cx="6877684" cy="918706"/>
            <a:chOff x="0" y="0"/>
            <a:chExt cx="14561200" cy="1945053"/>
          </a:xfrm>
        </p:grpSpPr>
        <p:sp>
          <p:nvSpPr>
            <p:cNvPr id="11" name="Freeform 11"/>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12" name="Group 12"/>
          <p:cNvGrpSpPr/>
          <p:nvPr/>
        </p:nvGrpSpPr>
        <p:grpSpPr>
          <a:xfrm>
            <a:off x="2461871" y="7609088"/>
            <a:ext cx="5512330" cy="736325"/>
            <a:chOff x="0" y="0"/>
            <a:chExt cx="14561200" cy="1945053"/>
          </a:xfrm>
        </p:grpSpPr>
        <p:sp>
          <p:nvSpPr>
            <p:cNvPr id="13" name="Freeform 13"/>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76493" y="4678471"/>
            <a:ext cx="631534" cy="53393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776493" y="6164084"/>
            <a:ext cx="691070" cy="673480"/>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76493" y="7609088"/>
            <a:ext cx="700076" cy="700076"/>
          </a:xfrm>
          <a:prstGeom prst="rect">
            <a:avLst/>
          </a:prstGeom>
        </p:spPr>
      </p:pic>
      <p:sp>
        <p:nvSpPr>
          <p:cNvPr id="17" name="TextBox 17"/>
          <p:cNvSpPr txBox="1"/>
          <p:nvPr/>
        </p:nvSpPr>
        <p:spPr>
          <a:xfrm>
            <a:off x="3092260" y="1628826"/>
            <a:ext cx="11585761" cy="1076325"/>
          </a:xfrm>
          <a:prstGeom prst="rect">
            <a:avLst/>
          </a:prstGeom>
        </p:spPr>
        <p:txBody>
          <a:bodyPr lIns="0" tIns="0" rIns="0" bIns="0" rtlCol="0" anchor="t">
            <a:spAutoFit/>
          </a:bodyPr>
          <a:lstStyle/>
          <a:p>
            <a:pPr algn="ctr">
              <a:lnSpc>
                <a:spcPts val="8486"/>
              </a:lnSpc>
              <a:spcBef>
                <a:spcPct val="0"/>
              </a:spcBef>
            </a:pPr>
            <a:r>
              <a:rPr lang="el-GR" sz="7071" spc="-7" dirty="0">
                <a:solidFill>
                  <a:srgbClr val="043296"/>
                </a:solidFill>
                <a:latin typeface="Fira Sans Medium"/>
              </a:rPr>
              <a:t>Σχεδιαστική Λογική</a:t>
            </a:r>
          </a:p>
        </p:txBody>
      </p:sp>
      <p:sp>
        <p:nvSpPr>
          <p:cNvPr id="18" name="TextBox 18"/>
          <p:cNvSpPr txBox="1"/>
          <p:nvPr/>
        </p:nvSpPr>
        <p:spPr>
          <a:xfrm>
            <a:off x="3384028" y="3053155"/>
            <a:ext cx="11519944" cy="1034415"/>
          </a:xfrm>
          <a:prstGeom prst="rect">
            <a:avLst/>
          </a:prstGeom>
        </p:spPr>
        <p:txBody>
          <a:bodyPr lIns="0" tIns="0" rIns="0" bIns="0" rtlCol="0" anchor="t">
            <a:spAutoFit/>
          </a:bodyPr>
          <a:lstStyle/>
          <a:p>
            <a:pPr algn="ctr">
              <a:lnSpc>
                <a:spcPts val="4155"/>
              </a:lnSpc>
              <a:spcBef>
                <a:spcPct val="0"/>
              </a:spcBef>
            </a:pPr>
            <a:r>
              <a:rPr lang="el-GR" sz="3000" dirty="0">
                <a:solidFill>
                  <a:srgbClr val="043296"/>
                </a:solidFill>
                <a:latin typeface="Fira Sans Medium"/>
              </a:rPr>
              <a:t>Εκπαιδευτικοί και μαθητές συμμετέχουν σε πρακτικές προκλήσεις σχεδιασμού που επικεντρώνονται σε:</a:t>
            </a:r>
          </a:p>
        </p:txBody>
      </p:sp>
      <p:sp>
        <p:nvSpPr>
          <p:cNvPr id="19" name="TextBox 19"/>
          <p:cNvSpPr txBox="1"/>
          <p:nvPr/>
        </p:nvSpPr>
        <p:spPr>
          <a:xfrm>
            <a:off x="3872203" y="4569662"/>
            <a:ext cx="3079552" cy="799963"/>
          </a:xfrm>
          <a:prstGeom prst="rect">
            <a:avLst/>
          </a:prstGeom>
        </p:spPr>
        <p:txBody>
          <a:bodyPr lIns="0" tIns="0" rIns="0" bIns="0" rtlCol="0" anchor="t">
            <a:spAutoFit/>
          </a:bodyPr>
          <a:lstStyle/>
          <a:p>
            <a:pPr algn="ctr">
              <a:spcBef>
                <a:spcPct val="0"/>
              </a:spcBef>
            </a:pPr>
            <a:r>
              <a:rPr lang="el-GR" sz="2599" dirty="0">
                <a:solidFill>
                  <a:srgbClr val="043296"/>
                </a:solidFill>
                <a:latin typeface="Fira Sans Medium"/>
              </a:rPr>
              <a:t>ανάπτυξη της ενσυναίσθησης</a:t>
            </a:r>
          </a:p>
        </p:txBody>
      </p:sp>
      <p:sp>
        <p:nvSpPr>
          <p:cNvPr id="20" name="TextBox 20"/>
          <p:cNvSpPr txBox="1"/>
          <p:nvPr/>
        </p:nvSpPr>
        <p:spPr>
          <a:xfrm>
            <a:off x="11445390" y="4945437"/>
            <a:ext cx="5584984" cy="399981"/>
          </a:xfrm>
          <a:prstGeom prst="rect">
            <a:avLst/>
          </a:prstGeom>
        </p:spPr>
        <p:txBody>
          <a:bodyPr lIns="0" tIns="0" rIns="0" bIns="0" rtlCol="0" anchor="t">
            <a:spAutoFit/>
          </a:bodyPr>
          <a:lstStyle/>
          <a:p>
            <a:pPr algn="ctr">
              <a:spcBef>
                <a:spcPct val="0"/>
              </a:spcBef>
            </a:pPr>
            <a:r>
              <a:rPr lang="el-GR" sz="2599" dirty="0">
                <a:solidFill>
                  <a:srgbClr val="043296"/>
                </a:solidFill>
                <a:latin typeface="Fira Sans Medium"/>
              </a:rPr>
              <a:t>ανάπτυξη μεταγνωστικής επίγνωσης</a:t>
            </a:r>
          </a:p>
        </p:txBody>
      </p:sp>
      <p:sp>
        <p:nvSpPr>
          <p:cNvPr id="21" name="TextBox 21"/>
          <p:cNvSpPr txBox="1"/>
          <p:nvPr/>
        </p:nvSpPr>
        <p:spPr>
          <a:xfrm>
            <a:off x="3911494" y="6067890"/>
            <a:ext cx="3000970" cy="799963"/>
          </a:xfrm>
          <a:prstGeom prst="rect">
            <a:avLst/>
          </a:prstGeom>
        </p:spPr>
        <p:txBody>
          <a:bodyPr lIns="0" tIns="0" rIns="0" bIns="0" rtlCol="0" anchor="t">
            <a:spAutoFit/>
          </a:bodyPr>
          <a:lstStyle/>
          <a:p>
            <a:pPr algn="ctr">
              <a:spcBef>
                <a:spcPct val="0"/>
              </a:spcBef>
            </a:pPr>
            <a:r>
              <a:rPr lang="el-GR" sz="2599" dirty="0">
                <a:solidFill>
                  <a:srgbClr val="043296"/>
                </a:solidFill>
                <a:latin typeface="Fira Sans Medium"/>
              </a:rPr>
              <a:t>προώθηση της πρωτοβουλίας</a:t>
            </a:r>
          </a:p>
        </p:txBody>
      </p:sp>
      <p:sp>
        <p:nvSpPr>
          <p:cNvPr id="22" name="TextBox 22"/>
          <p:cNvSpPr txBox="1"/>
          <p:nvPr/>
        </p:nvSpPr>
        <p:spPr>
          <a:xfrm>
            <a:off x="3651815" y="7566118"/>
            <a:ext cx="3520328" cy="799963"/>
          </a:xfrm>
          <a:prstGeom prst="rect">
            <a:avLst/>
          </a:prstGeom>
        </p:spPr>
        <p:txBody>
          <a:bodyPr wrap="square" lIns="0" tIns="0" rIns="0" bIns="0" rtlCol="0" anchor="t">
            <a:spAutoFit/>
          </a:bodyPr>
          <a:lstStyle/>
          <a:p>
            <a:pPr algn="ctr">
              <a:spcBef>
                <a:spcPct val="0"/>
              </a:spcBef>
            </a:pPr>
            <a:r>
              <a:rPr lang="el-GR" sz="2599" dirty="0">
                <a:solidFill>
                  <a:srgbClr val="043296"/>
                </a:solidFill>
                <a:latin typeface="Fira Sans Medium"/>
              </a:rPr>
              <a:t>ενθάρρυνση τηςδημιουργικότητας</a:t>
            </a:r>
          </a:p>
        </p:txBody>
      </p:sp>
      <p:sp>
        <p:nvSpPr>
          <p:cNvPr id="23" name="TextBox 23"/>
          <p:cNvSpPr txBox="1"/>
          <p:nvPr/>
        </p:nvSpPr>
        <p:spPr>
          <a:xfrm>
            <a:off x="11723916" y="6172337"/>
            <a:ext cx="4863227" cy="799963"/>
          </a:xfrm>
          <a:prstGeom prst="rect">
            <a:avLst/>
          </a:prstGeom>
        </p:spPr>
        <p:txBody>
          <a:bodyPr lIns="0" tIns="0" rIns="0" bIns="0" rtlCol="0" anchor="t">
            <a:spAutoFit/>
          </a:bodyPr>
          <a:lstStyle/>
          <a:p>
            <a:pPr algn="ctr">
              <a:spcBef>
                <a:spcPct val="0"/>
              </a:spcBef>
            </a:pPr>
            <a:r>
              <a:rPr lang="el-GR" sz="2599" dirty="0">
                <a:solidFill>
                  <a:srgbClr val="043296"/>
                </a:solidFill>
                <a:latin typeface="Fira Sans Medium"/>
              </a:rPr>
              <a:t>ενθάρρυνση της ενεργητικής επίλυσης προβλημάτων</a:t>
            </a:r>
          </a:p>
        </p:txBody>
      </p:sp>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39257" y="4788967"/>
            <a:ext cx="520414" cy="673720"/>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473485" y="6406424"/>
            <a:ext cx="686186" cy="431139"/>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81152" y="9515866"/>
            <a:ext cx="16924915" cy="771134"/>
          </a:xfrm>
          <a:prstGeom prst="rect">
            <a:avLst/>
          </a:prstGeom>
        </p:spPr>
      </p:pic>
      <p:pic>
        <p:nvPicPr>
          <p:cNvPr id="27" name="Immagine 26" descr="Immagine che contiene testo, grafica vettoriale, clipart">
            <a:extLst>
              <a:ext uri="{FF2B5EF4-FFF2-40B4-BE49-F238E27FC236}">
                <a16:creationId xmlns:a16="http://schemas.microsoft.com/office/drawing/2014/main" id="{53D60316-3068-E560-3CFF-0A46C134C89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8" name="Immagine 27" descr="Immagine che contiene testo">
            <a:extLst>
              <a:ext uri="{FF2B5EF4-FFF2-40B4-BE49-F238E27FC236}">
                <a16:creationId xmlns:a16="http://schemas.microsoft.com/office/drawing/2014/main" id="{B142DBEE-1902-88AD-1EC2-20FB7903C31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536179" y="811741"/>
            <a:ext cx="6652126" cy="8647764"/>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66"/>
            <a:ext cx="16924915" cy="771134"/>
          </a:xfrm>
          <a:prstGeom prst="rect">
            <a:avLst/>
          </a:prstGeom>
        </p:spPr>
      </p:pic>
      <p:sp>
        <p:nvSpPr>
          <p:cNvPr id="6" name="TextBox 6"/>
          <p:cNvSpPr txBox="1"/>
          <p:nvPr/>
        </p:nvSpPr>
        <p:spPr>
          <a:xfrm>
            <a:off x="1019175" y="2292514"/>
            <a:ext cx="8418159" cy="1076325"/>
          </a:xfrm>
          <a:prstGeom prst="rect">
            <a:avLst/>
          </a:prstGeom>
        </p:spPr>
        <p:txBody>
          <a:bodyPr lIns="0" tIns="0" rIns="0" bIns="0" rtlCol="0" anchor="t">
            <a:spAutoFit/>
          </a:bodyPr>
          <a:lstStyle/>
          <a:p>
            <a:pPr>
              <a:lnSpc>
                <a:spcPts val="8486"/>
              </a:lnSpc>
              <a:spcBef>
                <a:spcPct val="0"/>
              </a:spcBef>
            </a:pPr>
            <a:r>
              <a:rPr lang="el-GR" sz="7071" spc="-7" dirty="0">
                <a:solidFill>
                  <a:srgbClr val="043296"/>
                </a:solidFill>
                <a:latin typeface="Fira Sans Medium"/>
              </a:rPr>
              <a:t>Πώς λειτουργεί;</a:t>
            </a:r>
          </a:p>
        </p:txBody>
      </p:sp>
      <p:sp>
        <p:nvSpPr>
          <p:cNvPr id="7" name="TextBox 7"/>
          <p:cNvSpPr txBox="1"/>
          <p:nvPr/>
        </p:nvSpPr>
        <p:spPr>
          <a:xfrm>
            <a:off x="1028700" y="3686675"/>
            <a:ext cx="7598151" cy="3198953"/>
          </a:xfrm>
          <a:prstGeom prst="rect">
            <a:avLst/>
          </a:prstGeom>
        </p:spPr>
        <p:txBody>
          <a:bodyPr lIns="0" tIns="0" rIns="0" bIns="0" rtlCol="0" anchor="t">
            <a:spAutoFit/>
          </a:bodyPr>
          <a:lstStyle/>
          <a:p>
            <a:pPr>
              <a:lnSpc>
                <a:spcPts val="4155"/>
              </a:lnSpc>
            </a:pPr>
            <a:r>
              <a:rPr lang="el-GR" sz="3000" dirty="0">
                <a:solidFill>
                  <a:srgbClr val="043296"/>
                </a:solidFill>
                <a:latin typeface="Fira Sans Medium"/>
              </a:rPr>
              <a:t>Περιλαμβάνει πέντε στάδια:</a:t>
            </a:r>
          </a:p>
          <a:p>
            <a:pPr marL="457200" indent="-457200">
              <a:lnSpc>
                <a:spcPts val="4155"/>
              </a:lnSpc>
              <a:buFont typeface="Arial" panose="020B0604020202020204" pitchFamily="34" charset="0"/>
              <a:buChar char="•"/>
            </a:pPr>
            <a:r>
              <a:rPr lang="el-GR" sz="3000" dirty="0">
                <a:solidFill>
                  <a:srgbClr val="043296"/>
                </a:solidFill>
                <a:latin typeface="Fira Sans Medium"/>
              </a:rPr>
              <a:t>Ορισμός/παρατήρηση </a:t>
            </a:r>
          </a:p>
          <a:p>
            <a:pPr marL="457200" indent="-457200">
              <a:lnSpc>
                <a:spcPts val="4155"/>
              </a:lnSpc>
              <a:buFont typeface="Arial" panose="020B0604020202020204" pitchFamily="34" charset="0"/>
              <a:buChar char="•"/>
            </a:pPr>
            <a:r>
              <a:rPr lang="el-GR" sz="3000" dirty="0">
                <a:solidFill>
                  <a:srgbClr val="043296"/>
                </a:solidFill>
                <a:latin typeface="Fira Sans Medium"/>
              </a:rPr>
              <a:t>Ενσυναίσθηση </a:t>
            </a:r>
          </a:p>
          <a:p>
            <a:pPr marL="457200" indent="-457200">
              <a:lnSpc>
                <a:spcPts val="4155"/>
              </a:lnSpc>
              <a:buFont typeface="Arial" panose="020B0604020202020204" pitchFamily="34" charset="0"/>
              <a:buChar char="•"/>
            </a:pPr>
            <a:r>
              <a:rPr lang="el-GR" sz="3000" dirty="0">
                <a:solidFill>
                  <a:srgbClr val="043296"/>
                </a:solidFill>
                <a:latin typeface="Fira Sans Medium"/>
              </a:rPr>
              <a:t>Οπτικοποίηση </a:t>
            </a:r>
          </a:p>
          <a:p>
            <a:pPr marL="457200" indent="-457200">
              <a:lnSpc>
                <a:spcPts val="4155"/>
              </a:lnSpc>
              <a:buFont typeface="Arial" panose="020B0604020202020204" pitchFamily="34" charset="0"/>
              <a:buChar char="•"/>
            </a:pPr>
            <a:r>
              <a:rPr lang="el-GR" sz="3000" dirty="0">
                <a:solidFill>
                  <a:srgbClr val="043296"/>
                </a:solidFill>
                <a:latin typeface="Fira Sans Medium"/>
              </a:rPr>
              <a:t>Δημιουργία πρωτοτύπων </a:t>
            </a:r>
          </a:p>
          <a:p>
            <a:pPr marL="457200" indent="-457200">
              <a:lnSpc>
                <a:spcPts val="4155"/>
              </a:lnSpc>
              <a:buFont typeface="Arial" panose="020B0604020202020204" pitchFamily="34" charset="0"/>
              <a:buChar char="•"/>
            </a:pPr>
            <a:r>
              <a:rPr lang="el-GR" sz="3000" dirty="0">
                <a:solidFill>
                  <a:srgbClr val="043296"/>
                </a:solidFill>
                <a:latin typeface="Fira Sans Medium"/>
              </a:rPr>
              <a:t>Δοκιμή/βελτίωση </a:t>
            </a:r>
          </a:p>
        </p:txBody>
      </p:sp>
      <p:pic>
        <p:nvPicPr>
          <p:cNvPr id="8" name="Immagine 7" descr="Immagine che contiene testo, grafica vettoriale, clipart">
            <a:extLst>
              <a:ext uri="{FF2B5EF4-FFF2-40B4-BE49-F238E27FC236}">
                <a16:creationId xmlns:a16="http://schemas.microsoft.com/office/drawing/2014/main" id="{92FD72B3-66C0-2893-8C1A-1F2EA9E907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32511FB5-FE1C-A0AE-6E1C-B5443DB16F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092260" y="1628826"/>
            <a:ext cx="11585761" cy="1076325"/>
          </a:xfrm>
          <a:prstGeom prst="rect">
            <a:avLst/>
          </a:prstGeom>
        </p:spPr>
        <p:txBody>
          <a:bodyPr lIns="0" tIns="0" rIns="0" bIns="0" rtlCol="0" anchor="t">
            <a:spAutoFit/>
          </a:bodyPr>
          <a:lstStyle/>
          <a:p>
            <a:pPr algn="ctr">
              <a:lnSpc>
                <a:spcPts val="8486"/>
              </a:lnSpc>
              <a:spcBef>
                <a:spcPct val="0"/>
              </a:spcBef>
            </a:pPr>
            <a:r>
              <a:rPr lang="el-GR" sz="7071" spc="-7" dirty="0">
                <a:solidFill>
                  <a:srgbClr val="043296"/>
                </a:solidFill>
                <a:latin typeface="Fira Sans Medium"/>
              </a:rPr>
              <a:t>Η Σχεδιαστική Λογική</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6" name="TextBox 6"/>
          <p:cNvSpPr txBox="1"/>
          <p:nvPr/>
        </p:nvSpPr>
        <p:spPr>
          <a:xfrm>
            <a:off x="2461871" y="3333057"/>
            <a:ext cx="13271627" cy="5356723"/>
          </a:xfrm>
          <a:prstGeom prst="rect">
            <a:avLst/>
          </a:prstGeom>
        </p:spPr>
        <p:txBody>
          <a:bodyPr lIns="0" tIns="0" rIns="0" bIns="0" rtlCol="0" anchor="t">
            <a:spAutoFit/>
          </a:bodyPr>
          <a:lstStyle/>
          <a:p>
            <a:pPr marL="1349584" lvl="2" indent="-457200">
              <a:lnSpc>
                <a:spcPts val="4184"/>
              </a:lnSpc>
              <a:buFont typeface="Arial" panose="020B0604020202020204" pitchFamily="34" charset="0"/>
              <a:buChar char="•"/>
            </a:pPr>
            <a:r>
              <a:rPr lang="el-GR" sz="3099" dirty="0">
                <a:solidFill>
                  <a:srgbClr val="043296"/>
                </a:solidFill>
                <a:latin typeface="Fira Sans Medium"/>
              </a:rPr>
              <a:t>βοηθά τους μαθητές να αναπτύξουν τη νοοτροπία ενός καινοτόμου ανθρώπου</a:t>
            </a:r>
          </a:p>
          <a:p>
            <a:pPr marL="1349584" lvl="2" indent="-457200">
              <a:lnSpc>
                <a:spcPts val="4184"/>
              </a:lnSpc>
              <a:buFont typeface="Arial" panose="020B0604020202020204" pitchFamily="34" charset="0"/>
              <a:buChar char="•"/>
            </a:pPr>
            <a:r>
              <a:rPr lang="el-GR" sz="3099" dirty="0">
                <a:solidFill>
                  <a:srgbClr val="043296"/>
                </a:solidFill>
                <a:latin typeface="Fira Sans Medium"/>
              </a:rPr>
              <a:t>συνδέει αυτά που μαθαίνουν οι μαθητές στην τάξη με προκλήσεις του πραγματικού κόσμου</a:t>
            </a:r>
          </a:p>
          <a:p>
            <a:pPr marL="1349584" lvl="2" indent="-457200">
              <a:lnSpc>
                <a:spcPts val="4184"/>
              </a:lnSpc>
              <a:buFont typeface="Arial" panose="020B0604020202020204" pitchFamily="34" charset="0"/>
              <a:buChar char="•"/>
            </a:pPr>
            <a:r>
              <a:rPr lang="el-GR" sz="3099" dirty="0">
                <a:solidFill>
                  <a:srgbClr val="043296"/>
                </a:solidFill>
                <a:latin typeface="Fira Sans Medium"/>
              </a:rPr>
              <a:t>προάγει την επίλυση προβλημάτων</a:t>
            </a:r>
          </a:p>
          <a:p>
            <a:pPr marL="1349584" lvl="2" indent="-457200">
              <a:lnSpc>
                <a:spcPts val="4184"/>
              </a:lnSpc>
              <a:buFont typeface="Arial" panose="020B0604020202020204" pitchFamily="34" charset="0"/>
              <a:buChar char="•"/>
            </a:pPr>
            <a:r>
              <a:rPr lang="el-GR" sz="3099" dirty="0">
                <a:solidFill>
                  <a:srgbClr val="043296"/>
                </a:solidFill>
                <a:latin typeface="Fira Sans Medium"/>
              </a:rPr>
              <a:t>κάνει τους μαθητές να συνεργάζονται μεταξύ τους </a:t>
            </a:r>
          </a:p>
          <a:p>
            <a:pPr marL="1349584" lvl="2" indent="-457200">
              <a:lnSpc>
                <a:spcPts val="4184"/>
              </a:lnSpc>
              <a:buFont typeface="Arial" panose="020B0604020202020204" pitchFamily="34" charset="0"/>
              <a:buChar char="•"/>
            </a:pPr>
            <a:r>
              <a:rPr lang="el-GR" sz="3099" dirty="0">
                <a:solidFill>
                  <a:srgbClr val="043296"/>
                </a:solidFill>
                <a:latin typeface="Fira Sans Medium"/>
              </a:rPr>
              <a:t>βοηθά τους μαθητές να αναπτύξουν ενσυναίσθηση </a:t>
            </a:r>
          </a:p>
          <a:p>
            <a:pPr marL="1349584" lvl="2" indent="-457200">
              <a:lnSpc>
                <a:spcPts val="4184"/>
              </a:lnSpc>
              <a:buFont typeface="Arial" panose="020B0604020202020204" pitchFamily="34" charset="0"/>
              <a:buChar char="•"/>
            </a:pPr>
            <a:r>
              <a:rPr lang="el-GR" sz="3099" dirty="0">
                <a:solidFill>
                  <a:srgbClr val="043296"/>
                </a:solidFill>
                <a:latin typeface="Fira Sans Medium"/>
              </a:rPr>
              <a:t>ενδυναμώνει τον ρόλο των μαθητών </a:t>
            </a:r>
          </a:p>
          <a:p>
            <a:pPr marL="1349584" lvl="2" indent="-457200">
              <a:lnSpc>
                <a:spcPts val="4184"/>
              </a:lnSpc>
              <a:buFont typeface="Arial" panose="020B0604020202020204" pitchFamily="34" charset="0"/>
              <a:buChar char="•"/>
            </a:pPr>
            <a:r>
              <a:rPr lang="el-GR" sz="3099" dirty="0">
                <a:solidFill>
                  <a:srgbClr val="043296"/>
                </a:solidFill>
                <a:latin typeface="Fira Sans Medium"/>
              </a:rPr>
              <a:t>προάγει το είδος της δημιουργικής σκέψης για την επίλυση προβλημάτων που απαιτείται στην κοινωνία του 21ου αιώνα.</a:t>
            </a:r>
          </a:p>
        </p:txBody>
      </p:sp>
      <p:pic>
        <p:nvPicPr>
          <p:cNvPr id="7" name="Immagine 6" descr="Immagine che contiene testo, grafica vettoriale, clipart">
            <a:extLst>
              <a:ext uri="{FF2B5EF4-FFF2-40B4-BE49-F238E27FC236}">
                <a16:creationId xmlns:a16="http://schemas.microsoft.com/office/drawing/2014/main" id="{0E6BFBAE-1E65-D5B9-CF48-E30565729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2EDFC187-F2B4-59EC-E39D-E218A026C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54002" y="1028700"/>
            <a:ext cx="7933998" cy="1108467"/>
          </a:xfrm>
          <a:prstGeom prst="rect">
            <a:avLst/>
          </a:prstGeom>
        </p:spPr>
      </p:pic>
      <p:sp>
        <p:nvSpPr>
          <p:cNvPr id="6" name="TextBox 6"/>
          <p:cNvSpPr txBox="1"/>
          <p:nvPr/>
        </p:nvSpPr>
        <p:spPr>
          <a:xfrm>
            <a:off x="9636921" y="2399916"/>
            <a:ext cx="8430062" cy="2092368"/>
          </a:xfrm>
          <a:prstGeom prst="rect">
            <a:avLst/>
          </a:prstGeom>
        </p:spPr>
        <p:txBody>
          <a:bodyPr lIns="0" tIns="0" rIns="0" bIns="0" rtlCol="0" anchor="t">
            <a:spAutoFit/>
          </a:bodyPr>
          <a:lstStyle/>
          <a:p>
            <a:pPr algn="ctr">
              <a:lnSpc>
                <a:spcPts val="8448"/>
              </a:lnSpc>
            </a:pPr>
            <a:r>
              <a:rPr lang="el-GR" sz="6099" dirty="0">
                <a:solidFill>
                  <a:srgbClr val="043296"/>
                </a:solidFill>
                <a:latin typeface="Fira Sans Medium"/>
              </a:rPr>
              <a:t>Σχεδιάστε ένα επιτραπέζιο παιχνίδι!</a:t>
            </a:r>
          </a:p>
        </p:txBody>
      </p:sp>
      <p:sp>
        <p:nvSpPr>
          <p:cNvPr id="7" name="TextBox 7"/>
          <p:cNvSpPr txBox="1"/>
          <p:nvPr/>
        </p:nvSpPr>
        <p:spPr>
          <a:xfrm>
            <a:off x="11277600" y="915274"/>
            <a:ext cx="9136637" cy="2437142"/>
          </a:xfrm>
          <a:prstGeom prst="rect">
            <a:avLst/>
          </a:prstGeom>
        </p:spPr>
        <p:txBody>
          <a:bodyPr lIns="0" tIns="0" rIns="0" bIns="0" rtlCol="0" anchor="t">
            <a:spAutoFit/>
          </a:bodyPr>
          <a:lstStyle/>
          <a:p>
            <a:pPr algn="l">
              <a:lnSpc>
                <a:spcPts val="9799"/>
              </a:lnSpc>
            </a:pPr>
            <a:r>
              <a:rPr lang="el-GR" sz="6999" dirty="0">
                <a:solidFill>
                  <a:srgbClr val="FFFFFF"/>
                </a:solidFill>
                <a:latin typeface="Fira Sans Medium"/>
              </a:rPr>
              <a:t>Δραστηριότητα</a:t>
            </a:r>
          </a:p>
          <a:p>
            <a:pPr algn="l">
              <a:lnSpc>
                <a:spcPts val="9799"/>
              </a:lnSpc>
            </a:pPr>
            <a:endParaRPr lang="en-US" sz="6999" dirty="0">
              <a:solidFill>
                <a:srgbClr val="FFFFFF"/>
              </a:solidFill>
              <a:latin typeface="Fira Sans Medium"/>
            </a:endParaRPr>
          </a:p>
        </p:txBody>
      </p:sp>
      <p:pic>
        <p:nvPicPr>
          <p:cNvPr id="8" name="Immagine 7" descr="Immagine che contiene testo">
            <a:extLst>
              <a:ext uri="{FF2B5EF4-FFF2-40B4-BE49-F238E27FC236}">
                <a16:creationId xmlns:a16="http://schemas.microsoft.com/office/drawing/2014/main" id="{5EA0A5C7-1B21-1A55-E26A-4D061E7E53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9" name="Immagine 8">
            <a:extLst>
              <a:ext uri="{FF2B5EF4-FFF2-40B4-BE49-F238E27FC236}">
                <a16:creationId xmlns:a16="http://schemas.microsoft.com/office/drawing/2014/main" id="{79D6E94B-AE39-FF10-EDD5-132F9CD085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92260" y="1370357"/>
            <a:ext cx="11585761" cy="2152650"/>
          </a:xfrm>
          <a:prstGeom prst="rect">
            <a:avLst/>
          </a:prstGeom>
        </p:spPr>
        <p:txBody>
          <a:bodyPr lIns="0" tIns="0" rIns="0" bIns="0" rtlCol="0" anchor="t">
            <a:spAutoFit/>
          </a:bodyPr>
          <a:lstStyle/>
          <a:p>
            <a:pPr algn="ctr">
              <a:lnSpc>
                <a:spcPts val="8486"/>
              </a:lnSpc>
              <a:spcBef>
                <a:spcPct val="0"/>
              </a:spcBef>
            </a:pPr>
            <a:r>
              <a:rPr lang="el-GR" sz="7071" spc="-7" dirty="0">
                <a:solidFill>
                  <a:srgbClr val="043296"/>
                </a:solidFill>
                <a:latin typeface="Fira Sans Medium"/>
              </a:rPr>
              <a:t>Αξιολόγηση της μάθησης μέσω STEAM</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6" name="TextBox 6"/>
          <p:cNvSpPr txBox="1"/>
          <p:nvPr/>
        </p:nvSpPr>
        <p:spPr>
          <a:xfrm>
            <a:off x="1652520" y="3970179"/>
            <a:ext cx="9790921" cy="4814780"/>
          </a:xfrm>
          <a:prstGeom prst="rect">
            <a:avLst/>
          </a:prstGeom>
        </p:spPr>
        <p:txBody>
          <a:bodyPr lIns="0" tIns="0" rIns="0" bIns="0" rtlCol="0" anchor="t">
            <a:spAutoFit/>
          </a:bodyPr>
          <a:lstStyle/>
          <a:p>
            <a:pPr>
              <a:lnSpc>
                <a:spcPts val="4155"/>
              </a:lnSpc>
              <a:spcBef>
                <a:spcPct val="0"/>
              </a:spcBef>
            </a:pPr>
            <a:r>
              <a:rPr lang="el-GR" sz="3000" dirty="0">
                <a:solidFill>
                  <a:srgbClr val="043296"/>
                </a:solidFill>
                <a:latin typeface="Fira Sans Medium"/>
              </a:rPr>
              <a:t>Υπάρχουν πολλές πτυχές της εκμάθησης STEAM που μπορεί να θέλετε να αξιολογήσετε, όπως:</a:t>
            </a:r>
          </a:p>
          <a:p>
            <a:pPr marL="457200" indent="-457200">
              <a:lnSpc>
                <a:spcPts val="4155"/>
              </a:lnSpc>
              <a:spcBef>
                <a:spcPct val="0"/>
              </a:spcBef>
              <a:buFont typeface="Arial" panose="020B0604020202020204" pitchFamily="34" charset="0"/>
              <a:buChar char="•"/>
            </a:pPr>
            <a:r>
              <a:rPr lang="el-GR" sz="3000" dirty="0">
                <a:solidFill>
                  <a:srgbClr val="043296"/>
                </a:solidFill>
                <a:latin typeface="Fira Sans Medium"/>
              </a:rPr>
              <a:t>μαθητική επιμονή </a:t>
            </a:r>
          </a:p>
          <a:p>
            <a:pPr marL="457200" indent="-457200">
              <a:lnSpc>
                <a:spcPts val="4155"/>
              </a:lnSpc>
              <a:spcBef>
                <a:spcPct val="0"/>
              </a:spcBef>
              <a:buFont typeface="Arial" panose="020B0604020202020204" pitchFamily="34" charset="0"/>
              <a:buChar char="•"/>
            </a:pPr>
            <a:r>
              <a:rPr lang="el-GR" sz="3000" dirty="0">
                <a:solidFill>
                  <a:srgbClr val="043296"/>
                </a:solidFill>
                <a:latin typeface="Fira Sans Medium"/>
              </a:rPr>
              <a:t>πρόοδος βελτίωσης </a:t>
            </a:r>
          </a:p>
          <a:p>
            <a:pPr marL="457200" indent="-457200">
              <a:lnSpc>
                <a:spcPts val="4155"/>
              </a:lnSpc>
              <a:spcBef>
                <a:spcPct val="0"/>
              </a:spcBef>
              <a:buFont typeface="Arial" panose="020B0604020202020204" pitchFamily="34" charset="0"/>
              <a:buChar char="•"/>
            </a:pPr>
            <a:r>
              <a:rPr lang="el-GR" sz="3000" dirty="0">
                <a:solidFill>
                  <a:srgbClr val="043296"/>
                </a:solidFill>
                <a:latin typeface="Fira Sans Medium"/>
              </a:rPr>
              <a:t>επίτευξη των στόχων του προγράμματος σπουδών</a:t>
            </a:r>
          </a:p>
          <a:p>
            <a:pPr marL="457200" indent="-457200">
              <a:lnSpc>
                <a:spcPts val="4155"/>
              </a:lnSpc>
              <a:spcBef>
                <a:spcPct val="0"/>
              </a:spcBef>
              <a:buFont typeface="Arial" panose="020B0604020202020204" pitchFamily="34" charset="0"/>
              <a:buChar char="•"/>
            </a:pPr>
            <a:r>
              <a:rPr lang="el-GR" sz="3000" dirty="0">
                <a:solidFill>
                  <a:srgbClr val="043296"/>
                </a:solidFill>
                <a:latin typeface="Fira Sans Medium"/>
              </a:rPr>
              <a:t>συνεργασία και ομαδική εργασία </a:t>
            </a:r>
          </a:p>
          <a:p>
            <a:pPr marL="457200" indent="-457200">
              <a:lnSpc>
                <a:spcPts val="4155"/>
              </a:lnSpc>
              <a:spcBef>
                <a:spcPct val="0"/>
              </a:spcBef>
              <a:buFont typeface="Arial" panose="020B0604020202020204" pitchFamily="34" charset="0"/>
              <a:buChar char="•"/>
            </a:pPr>
            <a:r>
              <a:rPr lang="el-GR" sz="3000" dirty="0">
                <a:solidFill>
                  <a:srgbClr val="043296"/>
                </a:solidFill>
                <a:latin typeface="Fira Sans Medium"/>
              </a:rPr>
              <a:t>γνώση περιεχομένου γνωστικών αντικειμένων</a:t>
            </a:r>
          </a:p>
          <a:p>
            <a:pPr marL="457200" indent="-457200">
              <a:lnSpc>
                <a:spcPts val="4155"/>
              </a:lnSpc>
              <a:spcBef>
                <a:spcPct val="0"/>
              </a:spcBef>
              <a:buFont typeface="Arial" panose="020B0604020202020204" pitchFamily="34" charset="0"/>
              <a:buChar char="•"/>
            </a:pPr>
            <a:r>
              <a:rPr lang="el-GR" sz="3000" dirty="0">
                <a:solidFill>
                  <a:srgbClr val="043296"/>
                </a:solidFill>
                <a:latin typeface="Fira Sans Medium"/>
              </a:rPr>
              <a:t>εφαρμογή γνώσεων περιεχομένου </a:t>
            </a:r>
          </a:p>
          <a:p>
            <a:pPr marL="457200" indent="-457200">
              <a:lnSpc>
                <a:spcPts val="4155"/>
              </a:lnSpc>
              <a:spcBef>
                <a:spcPct val="0"/>
              </a:spcBef>
              <a:buFont typeface="Arial" panose="020B0604020202020204" pitchFamily="34" charset="0"/>
              <a:buChar char="•"/>
            </a:pPr>
            <a:r>
              <a:rPr lang="el-GR" sz="3000" dirty="0">
                <a:solidFill>
                  <a:srgbClr val="043296"/>
                </a:solidFill>
                <a:latin typeface="Fira Sans Medium"/>
              </a:rPr>
              <a:t>επιτυχία σχεδιασμού</a:t>
            </a:r>
          </a:p>
        </p:txBody>
      </p:sp>
      <p:pic>
        <p:nvPicPr>
          <p:cNvPr id="7" name="Picture 7"/>
          <p:cNvPicPr>
            <a:picLocks noChangeAspect="1"/>
          </p:cNvPicPr>
          <p:nvPr/>
        </p:nvPicPr>
        <p:blipFill>
          <a:blip r:embed="rId4"/>
          <a:srcRect l="28843" r="31673"/>
          <a:stretch>
            <a:fillRect/>
          </a:stretch>
        </p:blipFill>
        <p:spPr>
          <a:xfrm>
            <a:off x="11796901" y="3719012"/>
            <a:ext cx="4700152" cy="5261023"/>
          </a:xfrm>
          <a:prstGeom prst="rect">
            <a:avLst/>
          </a:prstGeom>
        </p:spPr>
      </p:pic>
      <p:pic>
        <p:nvPicPr>
          <p:cNvPr id="8" name="Immagine 7" descr="Immagine che contiene testo, grafica vettoriale, clipart">
            <a:extLst>
              <a:ext uri="{FF2B5EF4-FFF2-40B4-BE49-F238E27FC236}">
                <a16:creationId xmlns:a16="http://schemas.microsoft.com/office/drawing/2014/main" id="{F350CD3C-42B8-0F22-2928-B1E130B003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1CFFD481-8525-AF88-F47D-23137A27D2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sp>
        <p:nvSpPr>
          <p:cNvPr id="3" name="TextBox 3"/>
          <p:cNvSpPr txBox="1"/>
          <p:nvPr/>
        </p:nvSpPr>
        <p:spPr>
          <a:xfrm>
            <a:off x="6629400" y="1289542"/>
            <a:ext cx="11887200" cy="1166858"/>
          </a:xfrm>
          <a:prstGeom prst="rect">
            <a:avLst/>
          </a:prstGeom>
        </p:spPr>
        <p:txBody>
          <a:bodyPr wrap="square" lIns="0" tIns="0" rIns="0" bIns="0" rtlCol="0" anchor="t">
            <a:spAutoFit/>
          </a:bodyPr>
          <a:lstStyle/>
          <a:p>
            <a:pPr algn="l">
              <a:lnSpc>
                <a:spcPts val="9799"/>
              </a:lnSpc>
            </a:pPr>
            <a:r>
              <a:rPr lang="el-GR" sz="6600" dirty="0">
                <a:solidFill>
                  <a:srgbClr val="FFFFFF"/>
                </a:solidFill>
                <a:latin typeface="Fira Sans Medium"/>
              </a:rPr>
              <a:t>Η αξιολόγηση μπορεί να είναι:</a:t>
            </a:r>
          </a:p>
        </p:txBody>
      </p:sp>
      <p:pic>
        <p:nvPicPr>
          <p:cNvPr id="6" name="Picture 6"/>
          <p:cNvPicPr>
            <a:picLocks noChangeAspect="1"/>
          </p:cNvPicPr>
          <p:nvPr/>
        </p:nvPicPr>
        <p:blipFill>
          <a:blip r:embed="rId4"/>
          <a:srcRect l="1230" r="39174" b="-1"/>
          <a:stretch>
            <a:fillRect/>
          </a:stretch>
        </p:blipFill>
        <p:spPr>
          <a:xfrm>
            <a:off x="0" y="4303914"/>
            <a:ext cx="5376300" cy="6017856"/>
          </a:xfrm>
          <a:prstGeom prst="rect">
            <a:avLst/>
          </a:prstGeom>
        </p:spPr>
      </p:pic>
      <p:grpSp>
        <p:nvGrpSpPr>
          <p:cNvPr id="7" name="Group 7"/>
          <p:cNvGrpSpPr/>
          <p:nvPr/>
        </p:nvGrpSpPr>
        <p:grpSpPr>
          <a:xfrm>
            <a:off x="6310847" y="4010999"/>
            <a:ext cx="5065359" cy="1064998"/>
            <a:chOff x="0" y="0"/>
            <a:chExt cx="14561200" cy="1945053"/>
          </a:xfrm>
        </p:grpSpPr>
        <p:sp>
          <p:nvSpPr>
            <p:cNvPr id="8" name="Freeform 8"/>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9" name="TextBox 9"/>
          <p:cNvSpPr txBox="1"/>
          <p:nvPr/>
        </p:nvSpPr>
        <p:spPr>
          <a:xfrm>
            <a:off x="6310847" y="4137012"/>
            <a:ext cx="5065359" cy="820738"/>
          </a:xfrm>
          <a:prstGeom prst="rect">
            <a:avLst/>
          </a:prstGeom>
        </p:spPr>
        <p:txBody>
          <a:bodyPr wrap="square" lIns="0" tIns="0" rIns="0" bIns="0" rtlCol="0" anchor="t">
            <a:spAutoFit/>
          </a:bodyPr>
          <a:lstStyle/>
          <a:p>
            <a:pPr algn="ctr">
              <a:lnSpc>
                <a:spcPts val="3240"/>
              </a:lnSpc>
            </a:pPr>
            <a:r>
              <a:rPr lang="el-GR" sz="3000" spc="-3" dirty="0">
                <a:solidFill>
                  <a:srgbClr val="043296"/>
                </a:solidFill>
                <a:latin typeface="Fira Sans Medium"/>
              </a:rPr>
              <a:t>Αξιολόγηση από τον εκπαιδευτικό</a:t>
            </a:r>
          </a:p>
        </p:txBody>
      </p:sp>
      <p:grpSp>
        <p:nvGrpSpPr>
          <p:cNvPr id="10" name="Group 10"/>
          <p:cNvGrpSpPr/>
          <p:nvPr/>
        </p:nvGrpSpPr>
        <p:grpSpPr>
          <a:xfrm>
            <a:off x="12011233" y="3986404"/>
            <a:ext cx="4635366" cy="1064973"/>
            <a:chOff x="0" y="-1"/>
            <a:chExt cx="5947190" cy="1419966"/>
          </a:xfrm>
        </p:grpSpPr>
        <p:grpSp>
          <p:nvGrpSpPr>
            <p:cNvPr id="11" name="Group 11"/>
            <p:cNvGrpSpPr/>
            <p:nvPr/>
          </p:nvGrpSpPr>
          <p:grpSpPr>
            <a:xfrm>
              <a:off x="0" y="-1"/>
              <a:ext cx="5947190" cy="1419966"/>
              <a:chOff x="0" y="-3"/>
              <a:chExt cx="14561187" cy="3476666"/>
            </a:xfrm>
          </p:grpSpPr>
          <p:sp>
            <p:nvSpPr>
              <p:cNvPr id="12" name="Freeform 12"/>
              <p:cNvSpPr/>
              <p:nvPr/>
            </p:nvSpPr>
            <p:spPr>
              <a:xfrm>
                <a:off x="0" y="-3"/>
                <a:ext cx="14561187" cy="3476666"/>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13" name="TextBox 13"/>
            <p:cNvSpPr txBox="1"/>
            <p:nvPr/>
          </p:nvSpPr>
          <p:spPr>
            <a:xfrm>
              <a:off x="341503" y="169484"/>
              <a:ext cx="5120012" cy="1094319"/>
            </a:xfrm>
            <a:prstGeom prst="rect">
              <a:avLst/>
            </a:prstGeom>
          </p:spPr>
          <p:txBody>
            <a:bodyPr lIns="0" tIns="0" rIns="0" bIns="0" rtlCol="0" anchor="t">
              <a:spAutoFit/>
            </a:bodyPr>
            <a:lstStyle/>
            <a:p>
              <a:pPr algn="ctr">
                <a:lnSpc>
                  <a:spcPts val="3240"/>
                </a:lnSpc>
              </a:pPr>
              <a:r>
                <a:rPr lang="el-GR" sz="3000" spc="-3" dirty="0">
                  <a:solidFill>
                    <a:srgbClr val="043296"/>
                  </a:solidFill>
                  <a:latin typeface="Fira Sans Medium"/>
                </a:rPr>
                <a:t>Αξιολόγηση από τους συμμαθητές</a:t>
              </a:r>
            </a:p>
          </p:txBody>
        </p:sp>
      </p:grpSp>
      <p:grpSp>
        <p:nvGrpSpPr>
          <p:cNvPr id="14" name="Group 14"/>
          <p:cNvGrpSpPr/>
          <p:nvPr/>
        </p:nvGrpSpPr>
        <p:grpSpPr>
          <a:xfrm>
            <a:off x="6272817" y="5211003"/>
            <a:ext cx="5103384" cy="640096"/>
            <a:chOff x="0" y="0"/>
            <a:chExt cx="14561200" cy="1945053"/>
          </a:xfrm>
        </p:grpSpPr>
        <p:sp>
          <p:nvSpPr>
            <p:cNvPr id="15" name="Freeform 15"/>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16" name="TextBox 16"/>
          <p:cNvSpPr txBox="1"/>
          <p:nvPr/>
        </p:nvSpPr>
        <p:spPr>
          <a:xfrm>
            <a:off x="6941673" y="5349576"/>
            <a:ext cx="3710775" cy="410369"/>
          </a:xfrm>
          <a:prstGeom prst="rect">
            <a:avLst/>
          </a:prstGeom>
        </p:spPr>
        <p:txBody>
          <a:bodyPr lIns="0" tIns="0" rIns="0" bIns="0" rtlCol="0" anchor="t">
            <a:spAutoFit/>
          </a:bodyPr>
          <a:lstStyle/>
          <a:p>
            <a:pPr algn="ctr">
              <a:lnSpc>
                <a:spcPts val="3240"/>
              </a:lnSpc>
            </a:pPr>
            <a:r>
              <a:rPr lang="el-GR" sz="3000" spc="-3" dirty="0">
                <a:solidFill>
                  <a:srgbClr val="043296"/>
                </a:solidFill>
                <a:latin typeface="Fira Sans Medium"/>
              </a:rPr>
              <a:t>Ομαδική αξιολόγηση</a:t>
            </a:r>
          </a:p>
        </p:txBody>
      </p:sp>
      <p:grpSp>
        <p:nvGrpSpPr>
          <p:cNvPr id="17" name="Group 17"/>
          <p:cNvGrpSpPr/>
          <p:nvPr/>
        </p:nvGrpSpPr>
        <p:grpSpPr>
          <a:xfrm>
            <a:off x="12011232" y="5231916"/>
            <a:ext cx="4635374" cy="619183"/>
            <a:chOff x="305181" y="0"/>
            <a:chExt cx="6180499" cy="825577"/>
          </a:xfrm>
        </p:grpSpPr>
        <p:grpSp>
          <p:nvGrpSpPr>
            <p:cNvPr id="18" name="Group 18"/>
            <p:cNvGrpSpPr/>
            <p:nvPr/>
          </p:nvGrpSpPr>
          <p:grpSpPr>
            <a:xfrm>
              <a:off x="305181" y="0"/>
              <a:ext cx="6180499" cy="825577"/>
              <a:chOff x="0" y="0"/>
              <a:chExt cx="14561200" cy="1945053"/>
            </a:xfrm>
          </p:grpSpPr>
          <p:sp>
            <p:nvSpPr>
              <p:cNvPr id="19" name="Freeform 19"/>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20" name="TextBox 20"/>
            <p:cNvSpPr txBox="1"/>
            <p:nvPr/>
          </p:nvSpPr>
          <p:spPr>
            <a:xfrm>
              <a:off x="546265" y="156880"/>
              <a:ext cx="5740340" cy="547159"/>
            </a:xfrm>
            <a:prstGeom prst="rect">
              <a:avLst/>
            </a:prstGeom>
          </p:spPr>
          <p:txBody>
            <a:bodyPr lIns="0" tIns="0" rIns="0" bIns="0" rtlCol="0" anchor="t">
              <a:spAutoFit/>
            </a:bodyPr>
            <a:lstStyle/>
            <a:p>
              <a:pPr algn="ctr">
                <a:lnSpc>
                  <a:spcPts val="3240"/>
                </a:lnSpc>
              </a:pPr>
              <a:r>
                <a:rPr lang="el-GR" sz="3000" spc="-3" dirty="0">
                  <a:solidFill>
                    <a:srgbClr val="043296"/>
                  </a:solidFill>
                  <a:latin typeface="Fira Sans Medium"/>
                </a:rPr>
                <a:t>Αυτο-αξιολόγηση</a:t>
              </a:r>
            </a:p>
          </p:txBody>
        </p:sp>
      </p:grpSp>
      <p:grpSp>
        <p:nvGrpSpPr>
          <p:cNvPr id="21" name="Group 21"/>
          <p:cNvGrpSpPr/>
          <p:nvPr/>
        </p:nvGrpSpPr>
        <p:grpSpPr>
          <a:xfrm>
            <a:off x="8668785" y="6819900"/>
            <a:ext cx="5705392" cy="1355885"/>
            <a:chOff x="0" y="-80676"/>
            <a:chExt cx="7607190" cy="1807845"/>
          </a:xfrm>
        </p:grpSpPr>
        <p:grpSp>
          <p:nvGrpSpPr>
            <p:cNvPr id="22" name="Group 22"/>
            <p:cNvGrpSpPr/>
            <p:nvPr/>
          </p:nvGrpSpPr>
          <p:grpSpPr>
            <a:xfrm>
              <a:off x="0" y="-80676"/>
              <a:ext cx="7607190" cy="1807845"/>
              <a:chOff x="0" y="-318459"/>
              <a:chExt cx="14561187" cy="3460457"/>
            </a:xfrm>
          </p:grpSpPr>
          <p:sp>
            <p:nvSpPr>
              <p:cNvPr id="23" name="Freeform 23"/>
              <p:cNvSpPr/>
              <p:nvPr/>
            </p:nvSpPr>
            <p:spPr>
              <a:xfrm>
                <a:off x="0" y="-318459"/>
                <a:ext cx="14561187" cy="3460457"/>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24" name="TextBox 24"/>
            <p:cNvSpPr txBox="1"/>
            <p:nvPr/>
          </p:nvSpPr>
          <p:spPr>
            <a:xfrm>
              <a:off x="318752" y="2508"/>
              <a:ext cx="6969686" cy="1641474"/>
            </a:xfrm>
            <a:prstGeom prst="rect">
              <a:avLst/>
            </a:prstGeom>
          </p:spPr>
          <p:txBody>
            <a:bodyPr lIns="0" tIns="0" rIns="0" bIns="0" rtlCol="0" anchor="t">
              <a:spAutoFit/>
            </a:bodyPr>
            <a:lstStyle/>
            <a:p>
              <a:pPr algn="ctr">
                <a:lnSpc>
                  <a:spcPts val="3240"/>
                </a:lnSpc>
              </a:pPr>
              <a:r>
                <a:rPr lang="el-GR" sz="3000" spc="-3" dirty="0">
                  <a:solidFill>
                    <a:srgbClr val="043296"/>
                  </a:solidFill>
                  <a:latin typeface="Fira Sans Medium"/>
                </a:rPr>
                <a:t>Τι γίνεται με την αξιολόγηση των εκπαιδευτικών από τους μαθητές;</a:t>
              </a:r>
            </a:p>
          </p:txBody>
        </p:sp>
      </p:grpSp>
      <p:pic>
        <p:nvPicPr>
          <p:cNvPr id="25" name="Immagine 24" descr="Immagine che contiene testo, grafica vettoriale, clipart">
            <a:extLst>
              <a:ext uri="{FF2B5EF4-FFF2-40B4-BE49-F238E27FC236}">
                <a16:creationId xmlns:a16="http://schemas.microsoft.com/office/drawing/2014/main" id="{834852C5-5B09-BF2F-6562-3300FF4E45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6" name="Immagine 25" descr="Immagine che contiene testo">
            <a:extLst>
              <a:ext uri="{FF2B5EF4-FFF2-40B4-BE49-F238E27FC236}">
                <a16:creationId xmlns:a16="http://schemas.microsoft.com/office/drawing/2014/main" id="{45C4ADF4-C793-D0B3-8EC8-C3FAB3180C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09800" y="1117493"/>
            <a:ext cx="12989849" cy="1947891"/>
          </a:xfrm>
          <a:prstGeom prst="rect">
            <a:avLst/>
          </a:prstGeom>
        </p:spPr>
        <p:txBody>
          <a:bodyPr wrap="square" lIns="0" tIns="0" rIns="0" bIns="0" rtlCol="0" anchor="t">
            <a:spAutoFit/>
          </a:bodyPr>
          <a:lstStyle/>
          <a:p>
            <a:pPr algn="ctr">
              <a:lnSpc>
                <a:spcPts val="7646"/>
              </a:lnSpc>
              <a:spcBef>
                <a:spcPct val="0"/>
              </a:spcBef>
            </a:pPr>
            <a:r>
              <a:rPr lang="el-GR" sz="5400" spc="-6" dirty="0">
                <a:solidFill>
                  <a:srgbClr val="043296"/>
                </a:solidFill>
                <a:latin typeface="Fira Sans Medium"/>
              </a:rPr>
              <a:t>Πώς να κάνετε διαμορφωτική αξιολόγηση σε μια τάξη STEAM; </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542" y="9515866"/>
            <a:ext cx="16924915" cy="771134"/>
          </a:xfrm>
          <a:prstGeom prst="rect">
            <a:avLst/>
          </a:prstGeom>
        </p:spPr>
      </p:pic>
      <p:grpSp>
        <p:nvGrpSpPr>
          <p:cNvPr id="6" name="Group 6"/>
          <p:cNvGrpSpPr/>
          <p:nvPr/>
        </p:nvGrpSpPr>
        <p:grpSpPr>
          <a:xfrm>
            <a:off x="2461871" y="3473906"/>
            <a:ext cx="14455774" cy="444375"/>
            <a:chOff x="0" y="0"/>
            <a:chExt cx="19274366" cy="592500"/>
          </a:xfrm>
        </p:grpSpPr>
        <p:sp>
          <p:nvSpPr>
            <p:cNvPr id="7" name="Freeform 7"/>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8" name="Freeform 8"/>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3693D7"/>
            </a:solidFill>
          </p:spPr>
        </p:sp>
      </p:grpSp>
      <p:grpSp>
        <p:nvGrpSpPr>
          <p:cNvPr id="9" name="Group 9"/>
          <p:cNvGrpSpPr/>
          <p:nvPr/>
        </p:nvGrpSpPr>
        <p:grpSpPr>
          <a:xfrm>
            <a:off x="3183230" y="3230366"/>
            <a:ext cx="10127614" cy="515655"/>
            <a:chOff x="0" y="0"/>
            <a:chExt cx="13503486" cy="687540"/>
          </a:xfrm>
        </p:grpSpPr>
        <p:sp>
          <p:nvSpPr>
            <p:cNvPr id="10" name="Freeform 10"/>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3693D7"/>
            </a:solidFill>
          </p:spPr>
        </p:sp>
        <p:sp>
          <p:nvSpPr>
            <p:cNvPr id="11" name="Freeform 11"/>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13" name="Group 13"/>
          <p:cNvGrpSpPr/>
          <p:nvPr/>
        </p:nvGrpSpPr>
        <p:grpSpPr>
          <a:xfrm>
            <a:off x="2461871" y="4222346"/>
            <a:ext cx="14455774" cy="444375"/>
            <a:chOff x="0" y="0"/>
            <a:chExt cx="19274366" cy="592500"/>
          </a:xfrm>
        </p:grpSpPr>
        <p:sp>
          <p:nvSpPr>
            <p:cNvPr id="14" name="Freeform 14"/>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15" name="Freeform 15"/>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858EF0"/>
            </a:solidFill>
          </p:spPr>
        </p:sp>
      </p:grpSp>
      <p:grpSp>
        <p:nvGrpSpPr>
          <p:cNvPr id="16" name="Group 16"/>
          <p:cNvGrpSpPr/>
          <p:nvPr/>
        </p:nvGrpSpPr>
        <p:grpSpPr>
          <a:xfrm>
            <a:off x="3183230" y="3978806"/>
            <a:ext cx="10127614" cy="515655"/>
            <a:chOff x="0" y="0"/>
            <a:chExt cx="13503486" cy="687540"/>
          </a:xfrm>
        </p:grpSpPr>
        <p:sp>
          <p:nvSpPr>
            <p:cNvPr id="17" name="Freeform 17"/>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858EF0"/>
            </a:solidFill>
          </p:spPr>
        </p:sp>
        <p:sp>
          <p:nvSpPr>
            <p:cNvPr id="18" name="Freeform 18"/>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20" name="Group 20"/>
          <p:cNvGrpSpPr/>
          <p:nvPr/>
        </p:nvGrpSpPr>
        <p:grpSpPr>
          <a:xfrm>
            <a:off x="2461871" y="4970786"/>
            <a:ext cx="14455774" cy="444375"/>
            <a:chOff x="0" y="0"/>
            <a:chExt cx="19274366" cy="592500"/>
          </a:xfrm>
        </p:grpSpPr>
        <p:sp>
          <p:nvSpPr>
            <p:cNvPr id="21" name="Freeform 21"/>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22" name="Freeform 22"/>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90278E"/>
            </a:solidFill>
          </p:spPr>
        </p:sp>
      </p:grpSp>
      <p:grpSp>
        <p:nvGrpSpPr>
          <p:cNvPr id="23" name="Group 23"/>
          <p:cNvGrpSpPr/>
          <p:nvPr/>
        </p:nvGrpSpPr>
        <p:grpSpPr>
          <a:xfrm>
            <a:off x="3183230" y="4727246"/>
            <a:ext cx="10127614" cy="515655"/>
            <a:chOff x="0" y="0"/>
            <a:chExt cx="13503486" cy="687540"/>
          </a:xfrm>
        </p:grpSpPr>
        <p:sp>
          <p:nvSpPr>
            <p:cNvPr id="24" name="Freeform 24"/>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90278E"/>
            </a:solidFill>
          </p:spPr>
        </p:sp>
        <p:sp>
          <p:nvSpPr>
            <p:cNvPr id="25" name="Freeform 25"/>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27" name="Group 27"/>
          <p:cNvGrpSpPr/>
          <p:nvPr/>
        </p:nvGrpSpPr>
        <p:grpSpPr>
          <a:xfrm>
            <a:off x="2461871" y="5719226"/>
            <a:ext cx="14455774" cy="444375"/>
            <a:chOff x="0" y="0"/>
            <a:chExt cx="19274366" cy="592500"/>
          </a:xfrm>
        </p:grpSpPr>
        <p:sp>
          <p:nvSpPr>
            <p:cNvPr id="28" name="Freeform 28"/>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29" name="Freeform 29"/>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3693D7"/>
            </a:solidFill>
          </p:spPr>
        </p:sp>
      </p:grpSp>
      <p:grpSp>
        <p:nvGrpSpPr>
          <p:cNvPr id="30" name="Group 30"/>
          <p:cNvGrpSpPr/>
          <p:nvPr/>
        </p:nvGrpSpPr>
        <p:grpSpPr>
          <a:xfrm>
            <a:off x="3183230" y="5475686"/>
            <a:ext cx="10127614" cy="515655"/>
            <a:chOff x="0" y="0"/>
            <a:chExt cx="13503486" cy="687540"/>
          </a:xfrm>
        </p:grpSpPr>
        <p:sp>
          <p:nvSpPr>
            <p:cNvPr id="31" name="Freeform 31"/>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3693D7"/>
            </a:solidFill>
          </p:spPr>
        </p:sp>
        <p:sp>
          <p:nvSpPr>
            <p:cNvPr id="32" name="Freeform 32"/>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34" name="Group 34"/>
          <p:cNvGrpSpPr/>
          <p:nvPr/>
        </p:nvGrpSpPr>
        <p:grpSpPr>
          <a:xfrm>
            <a:off x="2461871" y="6467666"/>
            <a:ext cx="14455774" cy="444375"/>
            <a:chOff x="0" y="0"/>
            <a:chExt cx="19274366" cy="592500"/>
          </a:xfrm>
        </p:grpSpPr>
        <p:sp>
          <p:nvSpPr>
            <p:cNvPr id="35" name="Freeform 35"/>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36" name="Freeform 36"/>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043296"/>
            </a:solidFill>
          </p:spPr>
        </p:sp>
      </p:grpSp>
      <p:grpSp>
        <p:nvGrpSpPr>
          <p:cNvPr id="37" name="Group 37"/>
          <p:cNvGrpSpPr/>
          <p:nvPr/>
        </p:nvGrpSpPr>
        <p:grpSpPr>
          <a:xfrm>
            <a:off x="3183230" y="6224126"/>
            <a:ext cx="10127614" cy="515655"/>
            <a:chOff x="0" y="0"/>
            <a:chExt cx="13503486" cy="687540"/>
          </a:xfrm>
        </p:grpSpPr>
        <p:sp>
          <p:nvSpPr>
            <p:cNvPr id="38" name="Freeform 38"/>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043296"/>
            </a:solidFill>
          </p:spPr>
        </p:sp>
        <p:sp>
          <p:nvSpPr>
            <p:cNvPr id="39" name="Freeform 39"/>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41" name="Group 41"/>
          <p:cNvGrpSpPr/>
          <p:nvPr/>
        </p:nvGrpSpPr>
        <p:grpSpPr>
          <a:xfrm>
            <a:off x="2461871" y="7216106"/>
            <a:ext cx="14455774" cy="444375"/>
            <a:chOff x="0" y="0"/>
            <a:chExt cx="19274366" cy="592500"/>
          </a:xfrm>
        </p:grpSpPr>
        <p:sp>
          <p:nvSpPr>
            <p:cNvPr id="42" name="Freeform 42"/>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43" name="Freeform 43"/>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3693D7"/>
            </a:solidFill>
          </p:spPr>
        </p:sp>
      </p:grpSp>
      <p:grpSp>
        <p:nvGrpSpPr>
          <p:cNvPr id="44" name="Group 44"/>
          <p:cNvGrpSpPr/>
          <p:nvPr/>
        </p:nvGrpSpPr>
        <p:grpSpPr>
          <a:xfrm>
            <a:off x="3183230" y="6972566"/>
            <a:ext cx="10127614" cy="515655"/>
            <a:chOff x="0" y="0"/>
            <a:chExt cx="13503486" cy="687540"/>
          </a:xfrm>
        </p:grpSpPr>
        <p:sp>
          <p:nvSpPr>
            <p:cNvPr id="45" name="Freeform 45"/>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3693D7"/>
            </a:solidFill>
          </p:spPr>
        </p:sp>
        <p:sp>
          <p:nvSpPr>
            <p:cNvPr id="46" name="Freeform 46"/>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48" name="Group 48"/>
          <p:cNvGrpSpPr/>
          <p:nvPr/>
        </p:nvGrpSpPr>
        <p:grpSpPr>
          <a:xfrm>
            <a:off x="2461871" y="7964546"/>
            <a:ext cx="14455774" cy="444375"/>
            <a:chOff x="0" y="0"/>
            <a:chExt cx="19274366" cy="592500"/>
          </a:xfrm>
        </p:grpSpPr>
        <p:sp>
          <p:nvSpPr>
            <p:cNvPr id="49" name="Freeform 49"/>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50" name="Freeform 50"/>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858EF0"/>
            </a:solidFill>
          </p:spPr>
        </p:sp>
      </p:grpSp>
      <p:grpSp>
        <p:nvGrpSpPr>
          <p:cNvPr id="51" name="Group 51"/>
          <p:cNvGrpSpPr/>
          <p:nvPr/>
        </p:nvGrpSpPr>
        <p:grpSpPr>
          <a:xfrm>
            <a:off x="3183230" y="7721006"/>
            <a:ext cx="10127614" cy="515655"/>
            <a:chOff x="0" y="0"/>
            <a:chExt cx="13503486" cy="687540"/>
          </a:xfrm>
        </p:grpSpPr>
        <p:sp>
          <p:nvSpPr>
            <p:cNvPr id="52" name="Freeform 52"/>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858EF0"/>
            </a:solidFill>
          </p:spPr>
        </p:sp>
        <p:sp>
          <p:nvSpPr>
            <p:cNvPr id="53" name="Freeform 53"/>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grpSp>
        <p:nvGrpSpPr>
          <p:cNvPr id="55" name="Group 55"/>
          <p:cNvGrpSpPr/>
          <p:nvPr/>
        </p:nvGrpSpPr>
        <p:grpSpPr>
          <a:xfrm>
            <a:off x="3183230" y="8469446"/>
            <a:ext cx="10127614" cy="515655"/>
            <a:chOff x="0" y="0"/>
            <a:chExt cx="13503486" cy="687540"/>
          </a:xfrm>
        </p:grpSpPr>
        <p:sp>
          <p:nvSpPr>
            <p:cNvPr id="56" name="Freeform 56"/>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90278E"/>
            </a:solidFill>
          </p:spPr>
        </p:sp>
        <p:sp>
          <p:nvSpPr>
            <p:cNvPr id="57" name="Freeform 57"/>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pic>
        <p:nvPicPr>
          <p:cNvPr id="59" name="Immagine 58" descr="Immagine che contiene testo, grafica vettoriale, clipart">
            <a:extLst>
              <a:ext uri="{FF2B5EF4-FFF2-40B4-BE49-F238E27FC236}">
                <a16:creationId xmlns:a16="http://schemas.microsoft.com/office/drawing/2014/main" id="{1488E52A-63EE-A654-0CBB-09ECDD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60" name="Immagine 59" descr="Immagine che contiene testo">
            <a:extLst>
              <a:ext uri="{FF2B5EF4-FFF2-40B4-BE49-F238E27FC236}">
                <a16:creationId xmlns:a16="http://schemas.microsoft.com/office/drawing/2014/main" id="{A617A4AE-C5E0-891B-4FCC-A798DA711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
        <p:nvSpPr>
          <p:cNvPr id="3" name="Google Shape;448;p27">
            <a:extLst>
              <a:ext uri="{FF2B5EF4-FFF2-40B4-BE49-F238E27FC236}">
                <a16:creationId xmlns:a16="http://schemas.microsoft.com/office/drawing/2014/main" id="{43C8FD5C-B215-1E21-619B-275352C58177}"/>
              </a:ext>
            </a:extLst>
          </p:cNvPr>
          <p:cNvSpPr txBox="1"/>
          <p:nvPr/>
        </p:nvSpPr>
        <p:spPr>
          <a:xfrm>
            <a:off x="3461488" y="3273194"/>
            <a:ext cx="9571200" cy="73129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l-GR" sz="2600" dirty="0">
                <a:solidFill>
                  <a:srgbClr val="FFFFFF"/>
                </a:solidFill>
                <a:latin typeface="Fira Sans Medium"/>
                <a:ea typeface="Fira Sans Medium"/>
                <a:cs typeface="Fira Sans Medium"/>
                <a:sym typeface="Fira Sans Medium"/>
              </a:rPr>
              <a:t>Μαθητικό Ημερολόγιο</a:t>
            </a:r>
          </a:p>
          <a:p>
            <a:pPr marL="0" marR="0" lvl="0" indent="0" algn="l" rtl="0">
              <a:lnSpc>
                <a:spcPct val="108000"/>
              </a:lnSpc>
              <a:spcBef>
                <a:spcPts val="0"/>
              </a:spcBef>
              <a:spcAft>
                <a:spcPts val="0"/>
              </a:spcAft>
              <a:buNone/>
            </a:pPr>
            <a:endParaRPr dirty="0"/>
          </a:p>
        </p:txBody>
      </p:sp>
      <p:sp>
        <p:nvSpPr>
          <p:cNvPr id="4" name="Google Shape;455;p27">
            <a:extLst>
              <a:ext uri="{FF2B5EF4-FFF2-40B4-BE49-F238E27FC236}">
                <a16:creationId xmlns:a16="http://schemas.microsoft.com/office/drawing/2014/main" id="{8F3204E3-B3C9-0E35-511E-F956AD6D8654}"/>
              </a:ext>
            </a:extLst>
          </p:cNvPr>
          <p:cNvSpPr txBox="1"/>
          <p:nvPr/>
        </p:nvSpPr>
        <p:spPr>
          <a:xfrm>
            <a:off x="3461488" y="4021634"/>
            <a:ext cx="9571200" cy="432106"/>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l-GR" sz="2600" dirty="0">
                <a:solidFill>
                  <a:srgbClr val="FFFFFF"/>
                </a:solidFill>
                <a:latin typeface="Fira Sans Medium"/>
                <a:ea typeface="Fira Sans Medium"/>
                <a:cs typeface="Fira Sans Medium"/>
                <a:sym typeface="Fira Sans Medium"/>
              </a:rPr>
              <a:t>Ρουμπρίκες</a:t>
            </a:r>
            <a:endParaRPr dirty="0"/>
          </a:p>
        </p:txBody>
      </p:sp>
      <p:sp>
        <p:nvSpPr>
          <p:cNvPr id="61" name="Google Shape;462;p27">
            <a:extLst>
              <a:ext uri="{FF2B5EF4-FFF2-40B4-BE49-F238E27FC236}">
                <a16:creationId xmlns:a16="http://schemas.microsoft.com/office/drawing/2014/main" id="{99089DD1-9DC0-DBC5-6894-70D21EC623B7}"/>
              </a:ext>
            </a:extLst>
          </p:cNvPr>
          <p:cNvSpPr txBox="1"/>
          <p:nvPr/>
        </p:nvSpPr>
        <p:spPr>
          <a:xfrm>
            <a:off x="3461488" y="4770074"/>
            <a:ext cx="9571200" cy="73129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l-GR" sz="2600" dirty="0">
                <a:solidFill>
                  <a:srgbClr val="FFFFFF"/>
                </a:solidFill>
                <a:latin typeface="Fira Sans Medium"/>
                <a:ea typeface="Fira Sans Medium"/>
                <a:cs typeface="Fira Sans Medium"/>
                <a:sym typeface="Fira Sans Medium"/>
              </a:rPr>
              <a:t> Φάκελοι προόδου μαθητών (</a:t>
            </a:r>
            <a:r>
              <a:rPr lang="en-US" sz="2600" dirty="0">
                <a:solidFill>
                  <a:srgbClr val="FFFFFF"/>
                </a:solidFill>
                <a:latin typeface="Fira Sans Medium"/>
                <a:ea typeface="Fira Sans Medium"/>
                <a:cs typeface="Fira Sans Medium"/>
                <a:sym typeface="Fira Sans Medium"/>
              </a:rPr>
              <a:t>Portfolios)</a:t>
            </a:r>
          </a:p>
          <a:p>
            <a:pPr marL="0" marR="0" lvl="0" indent="0" algn="l" rtl="0">
              <a:lnSpc>
                <a:spcPct val="108000"/>
              </a:lnSpc>
              <a:spcBef>
                <a:spcPts val="0"/>
              </a:spcBef>
              <a:spcAft>
                <a:spcPts val="0"/>
              </a:spcAft>
              <a:buNone/>
            </a:pPr>
            <a:endParaRPr dirty="0"/>
          </a:p>
        </p:txBody>
      </p:sp>
      <p:sp>
        <p:nvSpPr>
          <p:cNvPr id="62" name="Google Shape;469;p27">
            <a:extLst>
              <a:ext uri="{FF2B5EF4-FFF2-40B4-BE49-F238E27FC236}">
                <a16:creationId xmlns:a16="http://schemas.microsoft.com/office/drawing/2014/main" id="{56EC048D-0646-8E48-9D63-3EA7E56C107A}"/>
              </a:ext>
            </a:extLst>
          </p:cNvPr>
          <p:cNvSpPr txBox="1"/>
          <p:nvPr/>
        </p:nvSpPr>
        <p:spPr>
          <a:xfrm>
            <a:off x="3461488" y="5518514"/>
            <a:ext cx="9571200" cy="432106"/>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l-GR" sz="2600" dirty="0">
                <a:solidFill>
                  <a:srgbClr val="FFFFFF"/>
                </a:solidFill>
                <a:latin typeface="Fira Sans Medium"/>
                <a:ea typeface="Fira Sans Medium"/>
                <a:cs typeface="Fira Sans Medium"/>
                <a:sym typeface="Fira Sans Medium"/>
              </a:rPr>
              <a:t>Προφορική ανατροφοδότηση </a:t>
            </a:r>
          </a:p>
        </p:txBody>
      </p:sp>
      <p:sp>
        <p:nvSpPr>
          <p:cNvPr id="12" name="TextBox 40">
            <a:extLst>
              <a:ext uri="{FF2B5EF4-FFF2-40B4-BE49-F238E27FC236}">
                <a16:creationId xmlns:a16="http://schemas.microsoft.com/office/drawing/2014/main" id="{1B813084-730B-A308-EAB9-867A5AF63BB5}"/>
              </a:ext>
            </a:extLst>
          </p:cNvPr>
          <p:cNvSpPr txBox="1"/>
          <p:nvPr/>
        </p:nvSpPr>
        <p:spPr>
          <a:xfrm>
            <a:off x="3461488" y="6312371"/>
            <a:ext cx="9571098" cy="372999"/>
          </a:xfrm>
          <a:prstGeom prst="rect">
            <a:avLst/>
          </a:prstGeom>
        </p:spPr>
        <p:txBody>
          <a:bodyPr lIns="0" tIns="0" rIns="0" bIns="0" rtlCol="0" anchor="t">
            <a:spAutoFit/>
          </a:bodyPr>
          <a:lstStyle/>
          <a:p>
            <a:pPr algn="l">
              <a:lnSpc>
                <a:spcPts val="2808"/>
              </a:lnSpc>
            </a:pPr>
            <a:r>
              <a:rPr lang="el-GR" sz="2600" spc="-2" dirty="0">
                <a:solidFill>
                  <a:srgbClr val="FFFFFF"/>
                </a:solidFill>
                <a:latin typeface="Fira Sans Medium"/>
              </a:rPr>
              <a:t>Ανώνυμη γραπτή ανατροφοδότηση</a:t>
            </a:r>
            <a:r>
              <a:rPr lang="en-US" sz="2600" spc="-2" dirty="0">
                <a:solidFill>
                  <a:srgbClr val="FFFFFF"/>
                </a:solidFill>
                <a:latin typeface="Fira Sans Medium"/>
              </a:rPr>
              <a:t> </a:t>
            </a:r>
          </a:p>
        </p:txBody>
      </p:sp>
      <p:sp>
        <p:nvSpPr>
          <p:cNvPr id="19" name="TextBox 47">
            <a:extLst>
              <a:ext uri="{FF2B5EF4-FFF2-40B4-BE49-F238E27FC236}">
                <a16:creationId xmlns:a16="http://schemas.microsoft.com/office/drawing/2014/main" id="{0EAA4D98-02CD-9ABC-2E54-30DA3A773B75}"/>
              </a:ext>
            </a:extLst>
          </p:cNvPr>
          <p:cNvSpPr txBox="1"/>
          <p:nvPr/>
        </p:nvSpPr>
        <p:spPr>
          <a:xfrm>
            <a:off x="3461488" y="7069744"/>
            <a:ext cx="9571098" cy="372999"/>
          </a:xfrm>
          <a:prstGeom prst="rect">
            <a:avLst/>
          </a:prstGeom>
        </p:spPr>
        <p:txBody>
          <a:bodyPr lIns="0" tIns="0" rIns="0" bIns="0" rtlCol="0" anchor="t">
            <a:spAutoFit/>
          </a:bodyPr>
          <a:lstStyle/>
          <a:p>
            <a:pPr algn="l">
              <a:lnSpc>
                <a:spcPts val="2808"/>
              </a:lnSpc>
            </a:pPr>
            <a:r>
              <a:rPr lang="el-GR" sz="2600" spc="-2" dirty="0">
                <a:solidFill>
                  <a:srgbClr val="FFFFFF"/>
                </a:solidFill>
                <a:latin typeface="Fira Sans Medium"/>
              </a:rPr>
              <a:t>Δυο αστέρια και μια ευχή</a:t>
            </a:r>
            <a:r>
              <a:rPr lang="en-US" sz="2600" spc="-2" dirty="0">
                <a:solidFill>
                  <a:srgbClr val="FFFFFF"/>
                </a:solidFill>
                <a:latin typeface="Fira Sans Medium"/>
              </a:rPr>
              <a:t> </a:t>
            </a:r>
          </a:p>
        </p:txBody>
      </p:sp>
      <p:sp>
        <p:nvSpPr>
          <p:cNvPr id="26" name="TextBox 54">
            <a:extLst>
              <a:ext uri="{FF2B5EF4-FFF2-40B4-BE49-F238E27FC236}">
                <a16:creationId xmlns:a16="http://schemas.microsoft.com/office/drawing/2014/main" id="{0B909D49-3342-508B-4011-F0A4A492A565}"/>
              </a:ext>
            </a:extLst>
          </p:cNvPr>
          <p:cNvSpPr txBox="1"/>
          <p:nvPr/>
        </p:nvSpPr>
        <p:spPr>
          <a:xfrm>
            <a:off x="3461488" y="7832406"/>
            <a:ext cx="9571098" cy="372999"/>
          </a:xfrm>
          <a:prstGeom prst="rect">
            <a:avLst/>
          </a:prstGeom>
        </p:spPr>
        <p:txBody>
          <a:bodyPr lIns="0" tIns="0" rIns="0" bIns="0" rtlCol="0" anchor="t">
            <a:spAutoFit/>
          </a:bodyPr>
          <a:lstStyle/>
          <a:p>
            <a:pPr algn="l">
              <a:lnSpc>
                <a:spcPts val="2808"/>
              </a:lnSpc>
            </a:pPr>
            <a:r>
              <a:rPr lang="el-GR" sz="2600" spc="-2" dirty="0">
                <a:solidFill>
                  <a:srgbClr val="FFFFFF"/>
                </a:solidFill>
                <a:latin typeface="Fira Sans Medium"/>
              </a:rPr>
              <a:t>Το διάγραμμα του </a:t>
            </a:r>
            <a:r>
              <a:rPr lang="en-US" sz="2600" spc="-2" dirty="0">
                <a:solidFill>
                  <a:srgbClr val="FFFFFF"/>
                </a:solidFill>
                <a:latin typeface="Fira Sans Medium"/>
              </a:rPr>
              <a:t>Venn</a:t>
            </a:r>
          </a:p>
        </p:txBody>
      </p:sp>
      <p:sp>
        <p:nvSpPr>
          <p:cNvPr id="33" name="TextBox 58">
            <a:extLst>
              <a:ext uri="{FF2B5EF4-FFF2-40B4-BE49-F238E27FC236}">
                <a16:creationId xmlns:a16="http://schemas.microsoft.com/office/drawing/2014/main" id="{C90F7ABB-EAB5-32CD-6AD7-D6F86E07206E}"/>
              </a:ext>
            </a:extLst>
          </p:cNvPr>
          <p:cNvSpPr txBox="1"/>
          <p:nvPr/>
        </p:nvSpPr>
        <p:spPr>
          <a:xfrm>
            <a:off x="3461488" y="8569450"/>
            <a:ext cx="9571098" cy="372999"/>
          </a:xfrm>
          <a:prstGeom prst="rect">
            <a:avLst/>
          </a:prstGeom>
        </p:spPr>
        <p:txBody>
          <a:bodyPr lIns="0" tIns="0" rIns="0" bIns="0" rtlCol="0" anchor="t">
            <a:spAutoFit/>
          </a:bodyPr>
          <a:lstStyle/>
          <a:p>
            <a:pPr algn="l">
              <a:lnSpc>
                <a:spcPts val="2808"/>
              </a:lnSpc>
            </a:pPr>
            <a:r>
              <a:rPr lang="en-US" sz="2600" spc="-2" dirty="0">
                <a:solidFill>
                  <a:srgbClr val="FFFFFF"/>
                </a:solidFill>
                <a:latin typeface="Fira Sans Medium"/>
              </a:rPr>
              <a:t> </a:t>
            </a:r>
            <a:r>
              <a:rPr lang="el-GR" sz="2600" spc="-2" dirty="0">
                <a:solidFill>
                  <a:srgbClr val="FFFFFF"/>
                </a:solidFill>
                <a:latin typeface="Fira Sans Medium"/>
              </a:rPr>
              <a:t>Κουίζ</a:t>
            </a:r>
            <a:endParaRPr lang="en-US" sz="2600" spc="-2" dirty="0">
              <a:solidFill>
                <a:srgbClr val="FFFFFF"/>
              </a:solidFill>
              <a:latin typeface="Fira Sans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6000"/>
          </a:blip>
          <a:srcRect t="12499" b="1250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542" y="9515866"/>
            <a:ext cx="16924915" cy="771134"/>
          </a:xfrm>
          <a:prstGeom prst="rect">
            <a:avLst/>
          </a:prstGeom>
        </p:spPr>
      </p:pic>
      <p:sp>
        <p:nvSpPr>
          <p:cNvPr id="6" name="TextBox 6"/>
          <p:cNvSpPr txBox="1"/>
          <p:nvPr/>
        </p:nvSpPr>
        <p:spPr>
          <a:xfrm>
            <a:off x="3073784" y="4181475"/>
            <a:ext cx="11585761" cy="1102866"/>
          </a:xfrm>
          <a:prstGeom prst="rect">
            <a:avLst/>
          </a:prstGeom>
        </p:spPr>
        <p:txBody>
          <a:bodyPr lIns="0" tIns="0" rIns="0" bIns="0" rtlCol="0" anchor="t">
            <a:spAutoFit/>
          </a:bodyPr>
          <a:lstStyle/>
          <a:p>
            <a:pPr algn="ctr">
              <a:lnSpc>
                <a:spcPts val="8606"/>
              </a:lnSpc>
              <a:spcBef>
                <a:spcPct val="0"/>
              </a:spcBef>
            </a:pPr>
            <a:r>
              <a:rPr lang="en-US" sz="7171" spc="-7" dirty="0">
                <a:solidFill>
                  <a:srgbClr val="043296"/>
                </a:solidFill>
                <a:latin typeface="Fira Sans Medium"/>
              </a:rPr>
              <a:t>Das STEAM-</a:t>
            </a:r>
            <a:r>
              <a:rPr lang="en-US" sz="7171" spc="-7" dirty="0" err="1">
                <a:solidFill>
                  <a:srgbClr val="043296"/>
                </a:solidFill>
                <a:latin typeface="Fira Sans Medium"/>
              </a:rPr>
              <a:t>Lernjournal</a:t>
            </a:r>
            <a:endParaRPr lang="en-US" sz="7171" spc="-7" dirty="0">
              <a:solidFill>
                <a:srgbClr val="043296"/>
              </a:solidFill>
              <a:latin typeface="Fira Sans Medium"/>
            </a:endParaRPr>
          </a:p>
        </p:txBody>
      </p:sp>
      <p:pic>
        <p:nvPicPr>
          <p:cNvPr id="7" name="Immagine 6" descr="Immagine che contiene testo">
            <a:extLst>
              <a:ext uri="{FF2B5EF4-FFF2-40B4-BE49-F238E27FC236}">
                <a16:creationId xmlns:a16="http://schemas.microsoft.com/office/drawing/2014/main" id="{6C3E85AF-572D-E8C7-5DD4-877B4EDDB8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8" name="Immagine 7">
            <a:extLst>
              <a:ext uri="{FF2B5EF4-FFF2-40B4-BE49-F238E27FC236}">
                <a16:creationId xmlns:a16="http://schemas.microsoft.com/office/drawing/2014/main" id="{A9280232-C69D-0EF3-E15B-7B8977A919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pic>
        <p:nvPicPr>
          <p:cNvPr id="5" name="Picture 5"/>
          <p:cNvPicPr>
            <a:picLocks noChangeAspect="1"/>
          </p:cNvPicPr>
          <p:nvPr/>
        </p:nvPicPr>
        <p:blipFill>
          <a:blip r:embed="rId4"/>
          <a:srcRect/>
          <a:stretch>
            <a:fillRect/>
          </a:stretch>
        </p:blipFill>
        <p:spPr>
          <a:xfrm>
            <a:off x="10032212" y="3949788"/>
            <a:ext cx="7227088" cy="4815047"/>
          </a:xfrm>
          <a:prstGeom prst="rect">
            <a:avLst/>
          </a:prstGeom>
        </p:spPr>
      </p:pic>
      <p:sp>
        <p:nvSpPr>
          <p:cNvPr id="6" name="TextBox 6"/>
          <p:cNvSpPr txBox="1"/>
          <p:nvPr/>
        </p:nvSpPr>
        <p:spPr>
          <a:xfrm>
            <a:off x="821479" y="3892638"/>
            <a:ext cx="8322521" cy="4276171"/>
          </a:xfrm>
          <a:prstGeom prst="rect">
            <a:avLst/>
          </a:prstGeom>
        </p:spPr>
        <p:txBody>
          <a:bodyPr lIns="0" tIns="0" rIns="0" bIns="0" rtlCol="0" anchor="t">
            <a:spAutoFit/>
          </a:bodyPr>
          <a:lstStyle/>
          <a:p>
            <a:pPr marL="647700" lvl="1" indent="-323850">
              <a:lnSpc>
                <a:spcPts val="4155"/>
              </a:lnSpc>
              <a:buFont typeface="Arial"/>
              <a:buChar char="•"/>
            </a:pPr>
            <a:r>
              <a:rPr lang="de-DE" sz="3000" dirty="0">
                <a:solidFill>
                  <a:srgbClr val="043296"/>
                </a:solidFill>
                <a:latin typeface="Fira Sans Medium"/>
              </a:rPr>
              <a:t>Es ist ein Platz, an dem alles festgehalten wird, was während des STEAM-Unterrichts passiert. Die Schüler können Ideen, Daten, Beobachtungen, Entdeckungen, Entwurfsskizzen und mehr festhalten.</a:t>
            </a:r>
          </a:p>
          <a:p>
            <a:pPr marL="647700" lvl="1" indent="-323850">
              <a:lnSpc>
                <a:spcPts val="4155"/>
              </a:lnSpc>
              <a:buFont typeface="Arial"/>
              <a:buChar char="•"/>
            </a:pPr>
            <a:r>
              <a:rPr lang="de-DE" sz="3000" dirty="0">
                <a:solidFill>
                  <a:srgbClr val="043296"/>
                </a:solidFill>
                <a:latin typeface="Fira Sans Medium"/>
              </a:rPr>
              <a:t>Es bietet den Schülern einen Raum, um über ihr Lernen durch Zeichnen und Schreiben zu reflektieren.</a:t>
            </a:r>
          </a:p>
        </p:txBody>
      </p:sp>
      <p:sp>
        <p:nvSpPr>
          <p:cNvPr id="7" name="TextBox 7"/>
          <p:cNvSpPr txBox="1"/>
          <p:nvPr/>
        </p:nvSpPr>
        <p:spPr>
          <a:xfrm>
            <a:off x="6779116" y="1418920"/>
            <a:ext cx="9511452" cy="954292"/>
          </a:xfrm>
          <a:prstGeom prst="rect">
            <a:avLst/>
          </a:prstGeom>
        </p:spPr>
        <p:txBody>
          <a:bodyPr lIns="0" tIns="0" rIns="0" bIns="0" rtlCol="0" anchor="t">
            <a:spAutoFit/>
          </a:bodyPr>
          <a:lstStyle/>
          <a:p>
            <a:pPr algn="ctr">
              <a:lnSpc>
                <a:spcPts val="7755"/>
              </a:lnSpc>
              <a:spcBef>
                <a:spcPct val="0"/>
              </a:spcBef>
            </a:pPr>
            <a:r>
              <a:rPr lang="en-US" sz="5599" dirty="0">
                <a:solidFill>
                  <a:srgbClr val="FFFFFF"/>
                </a:solidFill>
                <a:latin typeface="Fira Sans Medium"/>
              </a:rPr>
              <a:t>Das STEAM-</a:t>
            </a:r>
            <a:r>
              <a:rPr lang="en-US" sz="5599" dirty="0" err="1">
                <a:solidFill>
                  <a:srgbClr val="FFFFFF"/>
                </a:solidFill>
                <a:latin typeface="Fira Sans Medium"/>
              </a:rPr>
              <a:t>Lernjournal</a:t>
            </a:r>
            <a:endParaRPr lang="en-US" sz="5599" dirty="0">
              <a:solidFill>
                <a:srgbClr val="FFFFFF"/>
              </a:solidFill>
              <a:latin typeface="Fira Sans Medium"/>
            </a:endParaRPr>
          </a:p>
        </p:txBody>
      </p:sp>
      <p:pic>
        <p:nvPicPr>
          <p:cNvPr id="8" name="Immagine 7" descr="Immagine che contiene testo">
            <a:extLst>
              <a:ext uri="{FF2B5EF4-FFF2-40B4-BE49-F238E27FC236}">
                <a16:creationId xmlns:a16="http://schemas.microsoft.com/office/drawing/2014/main" id="{1F6C6EA3-1312-4816-A68F-86EB0F9450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9" name="Immagine 8">
            <a:extLst>
              <a:ext uri="{FF2B5EF4-FFF2-40B4-BE49-F238E27FC236}">
                <a16:creationId xmlns:a16="http://schemas.microsoft.com/office/drawing/2014/main" id="{D1ED4C67-766E-6BCB-DCFB-BFB5F7A7A8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AE222AEE-B6A9-DB22-8374-8DE111E60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234" y="1046961"/>
            <a:ext cx="7524750" cy="3333750"/>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75"/>
            <a:ext cx="16924915" cy="771125"/>
          </a:xfrm>
          <a:prstGeom prst="rect">
            <a:avLst/>
          </a:prstGeom>
        </p:spPr>
      </p:pic>
      <p:sp>
        <p:nvSpPr>
          <p:cNvPr id="5" name="TextBox 5"/>
          <p:cNvSpPr txBox="1"/>
          <p:nvPr/>
        </p:nvSpPr>
        <p:spPr>
          <a:xfrm>
            <a:off x="3177355" y="4597649"/>
            <a:ext cx="11932507" cy="4701287"/>
          </a:xfrm>
          <a:prstGeom prst="rect">
            <a:avLst/>
          </a:prstGeom>
        </p:spPr>
        <p:txBody>
          <a:bodyPr lIns="0" tIns="0" rIns="0" bIns="0" rtlCol="0" anchor="t">
            <a:spAutoFit/>
          </a:bodyPr>
          <a:lstStyle/>
          <a:p>
            <a:pPr marL="639581" lvl="1" indent="-319791" algn="just">
              <a:lnSpc>
                <a:spcPts val="4102"/>
              </a:lnSpc>
              <a:buFont typeface="Arial"/>
              <a:buChar char="•"/>
            </a:pPr>
            <a:r>
              <a:rPr lang="el-GR" sz="2962" dirty="0">
                <a:solidFill>
                  <a:srgbClr val="1836B2"/>
                </a:solidFill>
                <a:latin typeface="Fira Sans Medium"/>
              </a:rPr>
              <a:t>Το STEAM είναι μια διαδικασία εφαρμογής. Επιτρέπει στους μαθητές να δημιουργήσουν νόημα για τον εαυτό τους και τους άλλους</a:t>
            </a:r>
          </a:p>
          <a:p>
            <a:pPr marL="639581" lvl="1" indent="-319791" algn="just">
              <a:lnSpc>
                <a:spcPts val="4102"/>
              </a:lnSpc>
              <a:buFont typeface="Arial"/>
              <a:buChar char="•"/>
            </a:pPr>
            <a:r>
              <a:rPr lang="el-GR" sz="2962" dirty="0">
                <a:solidFill>
                  <a:srgbClr val="1836B2"/>
                </a:solidFill>
                <a:latin typeface="Fira Sans Medium"/>
              </a:rPr>
              <a:t>Οι μαθητές και οι καθηγητές που ασχολούνται με το STEAM κάνουν πιο πραγματική τη σύνδεση με την αληθινή ζωή. Το σχολείο δεν είναι πλέον ο τόπος μάθησης, αλλά η ίδια η μαθησιακή εμπειρία.</a:t>
            </a:r>
          </a:p>
          <a:p>
            <a:pPr marL="639581" lvl="1" indent="-319791" algn="just">
              <a:lnSpc>
                <a:spcPts val="4102"/>
              </a:lnSpc>
              <a:buFont typeface="Arial"/>
              <a:buChar char="•"/>
            </a:pPr>
            <a:r>
              <a:rPr lang="el-GR" sz="2962" dirty="0">
                <a:solidFill>
                  <a:srgbClr val="1836B2"/>
                </a:solidFill>
                <a:latin typeface="Fira Sans Medium"/>
              </a:rPr>
              <a:t>Οι εκπαιδευτικοί μπορούν να εφαρμόσουν το STEAM σε συνδυασμό με τη Μάθηση Βάσει Έργου </a:t>
            </a:r>
          </a:p>
        </p:txBody>
      </p:sp>
      <p:pic>
        <p:nvPicPr>
          <p:cNvPr id="7" name="Immagine 6" descr="Immagine che contiene testo, grafica vettoriale, clipart">
            <a:extLst>
              <a:ext uri="{FF2B5EF4-FFF2-40B4-BE49-F238E27FC236}">
                <a16:creationId xmlns:a16="http://schemas.microsoft.com/office/drawing/2014/main" id="{E0A6B661-0688-82C0-7F04-C1C05298A6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4BBCFCE3-72E9-1289-3FE6-D999A03294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sp>
        <p:nvSpPr>
          <p:cNvPr id="5" name="TextBox 5"/>
          <p:cNvSpPr txBox="1"/>
          <p:nvPr/>
        </p:nvSpPr>
        <p:spPr>
          <a:xfrm>
            <a:off x="6084418" y="3521126"/>
            <a:ext cx="10308218" cy="4540923"/>
          </a:xfrm>
          <a:prstGeom prst="rect">
            <a:avLst/>
          </a:prstGeom>
        </p:spPr>
        <p:txBody>
          <a:bodyPr lIns="0" tIns="0" rIns="0" bIns="0" rtlCol="0" anchor="t">
            <a:spAutoFit/>
          </a:bodyPr>
          <a:lstStyle/>
          <a:p>
            <a:pPr marL="802237" lvl="1" indent="-401118" algn="just">
              <a:lnSpc>
                <a:spcPts val="5146"/>
              </a:lnSpc>
              <a:buFont typeface="Arial"/>
              <a:buChar char="•"/>
            </a:pPr>
            <a:r>
              <a:rPr lang="de-DE" sz="3715" dirty="0">
                <a:solidFill>
                  <a:srgbClr val="043296"/>
                </a:solidFill>
                <a:latin typeface="Fira Sans Medium"/>
              </a:rPr>
              <a:t>Formative Bewertung: Die Schüler reflektieren ihr eigenes Lernen. Bitten Sie Ihre Schüler, sich regelmäßig in einer Gruppendiskussion darüber auszutauschen.</a:t>
            </a:r>
          </a:p>
          <a:p>
            <a:pPr marL="802237" lvl="1" indent="-401118" algn="just">
              <a:lnSpc>
                <a:spcPts val="5146"/>
              </a:lnSpc>
              <a:buFont typeface="Arial"/>
              <a:buChar char="•"/>
            </a:pPr>
            <a:r>
              <a:rPr lang="de-DE" sz="3715">
                <a:solidFill>
                  <a:srgbClr val="043296"/>
                </a:solidFill>
                <a:latin typeface="Fira Sans Medium"/>
              </a:rPr>
              <a:t>Summarische Bewertung: Bewerten Sie das Lernjournal regelmäßig mit einer Ein-Punkte-Rubrik.</a:t>
            </a: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4725" y="4130803"/>
            <a:ext cx="4913678" cy="4827688"/>
          </a:xfrm>
          <a:prstGeom prst="rect">
            <a:avLst/>
          </a:prstGeom>
        </p:spPr>
      </p:pic>
      <p:pic>
        <p:nvPicPr>
          <p:cNvPr id="8" name="Immagine 7" descr="Immagine che contiene testo">
            <a:extLst>
              <a:ext uri="{FF2B5EF4-FFF2-40B4-BE49-F238E27FC236}">
                <a16:creationId xmlns:a16="http://schemas.microsoft.com/office/drawing/2014/main" id="{74AC54C8-06F4-20EB-53DF-FA2C8C8F15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9" name="Immagine 8">
            <a:extLst>
              <a:ext uri="{FF2B5EF4-FFF2-40B4-BE49-F238E27FC236}">
                <a16:creationId xmlns:a16="http://schemas.microsoft.com/office/drawing/2014/main" id="{FF25F61A-FB07-2BB3-B309-714D0F1316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
        <p:nvSpPr>
          <p:cNvPr id="3" name="TextBox 7">
            <a:extLst>
              <a:ext uri="{FF2B5EF4-FFF2-40B4-BE49-F238E27FC236}">
                <a16:creationId xmlns:a16="http://schemas.microsoft.com/office/drawing/2014/main" id="{1BFC1D47-0755-E25E-DD55-BAAB51B65572}"/>
              </a:ext>
            </a:extLst>
          </p:cNvPr>
          <p:cNvSpPr txBox="1"/>
          <p:nvPr/>
        </p:nvSpPr>
        <p:spPr>
          <a:xfrm>
            <a:off x="6779116" y="1418920"/>
            <a:ext cx="9511452" cy="954292"/>
          </a:xfrm>
          <a:prstGeom prst="rect">
            <a:avLst/>
          </a:prstGeom>
        </p:spPr>
        <p:txBody>
          <a:bodyPr lIns="0" tIns="0" rIns="0" bIns="0" rtlCol="0" anchor="t">
            <a:spAutoFit/>
          </a:bodyPr>
          <a:lstStyle/>
          <a:p>
            <a:pPr algn="ctr">
              <a:lnSpc>
                <a:spcPts val="7755"/>
              </a:lnSpc>
              <a:spcBef>
                <a:spcPct val="0"/>
              </a:spcBef>
            </a:pPr>
            <a:r>
              <a:rPr lang="en-US" sz="5599" dirty="0">
                <a:solidFill>
                  <a:srgbClr val="FFFFFF"/>
                </a:solidFill>
                <a:latin typeface="Fira Sans Medium"/>
              </a:rPr>
              <a:t>Das STEAM-</a:t>
            </a:r>
            <a:r>
              <a:rPr lang="en-US" sz="5599" dirty="0" err="1">
                <a:solidFill>
                  <a:srgbClr val="FFFFFF"/>
                </a:solidFill>
                <a:latin typeface="Fira Sans Medium"/>
              </a:rPr>
              <a:t>Lernjournal</a:t>
            </a:r>
            <a:endParaRPr lang="en-US" sz="5599" dirty="0">
              <a:solidFill>
                <a:srgbClr val="FFFFFF"/>
              </a:solidFill>
              <a:latin typeface="Fira Sa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75"/>
            <a:ext cx="16924915" cy="771125"/>
          </a:xfrm>
          <a:prstGeom prst="rect">
            <a:avLst/>
          </a:prstGeom>
        </p:spPr>
      </p:pic>
      <p:sp>
        <p:nvSpPr>
          <p:cNvPr id="5" name="TextBox 5"/>
          <p:cNvSpPr txBox="1"/>
          <p:nvPr/>
        </p:nvSpPr>
        <p:spPr>
          <a:xfrm>
            <a:off x="716321" y="1320867"/>
            <a:ext cx="6995395" cy="3255122"/>
          </a:xfrm>
          <a:prstGeom prst="rect">
            <a:avLst/>
          </a:prstGeom>
        </p:spPr>
        <p:txBody>
          <a:bodyPr lIns="0" tIns="0" rIns="0" bIns="0" rtlCol="0" anchor="t">
            <a:spAutoFit/>
          </a:bodyPr>
          <a:lstStyle/>
          <a:p>
            <a:r>
              <a:rPr lang="el-GR" sz="7051" dirty="0">
                <a:solidFill>
                  <a:srgbClr val="1836B2"/>
                </a:solidFill>
                <a:latin typeface="Fira Sans Medium Bold"/>
              </a:rPr>
              <a:t>Το STEAM και η Μάθηση Βάσει Έργου </a:t>
            </a:r>
          </a:p>
        </p:txBody>
      </p:sp>
      <p:sp>
        <p:nvSpPr>
          <p:cNvPr id="6" name="TextBox 6"/>
          <p:cNvSpPr txBox="1"/>
          <p:nvPr/>
        </p:nvSpPr>
        <p:spPr>
          <a:xfrm>
            <a:off x="831051" y="4917304"/>
            <a:ext cx="6452957" cy="2598147"/>
          </a:xfrm>
          <a:prstGeom prst="rect">
            <a:avLst/>
          </a:prstGeom>
        </p:spPr>
        <p:txBody>
          <a:bodyPr lIns="0" tIns="0" rIns="0" bIns="0" rtlCol="0" anchor="t">
            <a:spAutoFit/>
          </a:bodyPr>
          <a:lstStyle/>
          <a:p>
            <a:pPr>
              <a:lnSpc>
                <a:spcPts val="4102"/>
              </a:lnSpc>
            </a:pPr>
            <a:r>
              <a:rPr lang="el-GR" sz="2962" dirty="0">
                <a:solidFill>
                  <a:srgbClr val="1836B2"/>
                </a:solidFill>
                <a:latin typeface="Fira Sans Medium"/>
              </a:rPr>
              <a:t>Οι εκπαιδευτικοί μπορούν να εφαρμόσουν το STEAM σε συνδυασμό με τη Μάθηση Βάσει Έργου </a:t>
            </a:r>
          </a:p>
          <a:p>
            <a:pPr>
              <a:lnSpc>
                <a:spcPts val="4102"/>
              </a:lnSpc>
            </a:pPr>
            <a:r>
              <a:rPr lang="el-GR" sz="2962" dirty="0">
                <a:solidFill>
                  <a:srgbClr val="1836B2"/>
                </a:solidFill>
                <a:latin typeface="Fira Sans Medium"/>
              </a:rPr>
              <a:t>Τι κοινό έχουν το STEAM και Μάθηση Βάσει Έργου;</a:t>
            </a:r>
          </a:p>
        </p:txBody>
      </p:sp>
      <p:grpSp>
        <p:nvGrpSpPr>
          <p:cNvPr id="7" name="Group 7"/>
          <p:cNvGrpSpPr/>
          <p:nvPr/>
        </p:nvGrpSpPr>
        <p:grpSpPr>
          <a:xfrm>
            <a:off x="7959464" y="1588457"/>
            <a:ext cx="9582783" cy="1126252"/>
            <a:chOff x="0" y="0"/>
            <a:chExt cx="12777044" cy="1501670"/>
          </a:xfrm>
        </p:grpSpPr>
        <p:grpSp>
          <p:nvGrpSpPr>
            <p:cNvPr id="8" name="Group 8"/>
            <p:cNvGrpSpPr/>
            <p:nvPr/>
          </p:nvGrpSpPr>
          <p:grpSpPr>
            <a:xfrm>
              <a:off x="0" y="0"/>
              <a:ext cx="12399782" cy="1501670"/>
              <a:chOff x="0" y="0"/>
              <a:chExt cx="13662236" cy="1654559"/>
            </a:xfrm>
          </p:grpSpPr>
          <p:sp>
            <p:nvSpPr>
              <p:cNvPr id="9" name="Freeform 9"/>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10" name="Group 10"/>
            <p:cNvGrpSpPr/>
            <p:nvPr/>
          </p:nvGrpSpPr>
          <p:grpSpPr>
            <a:xfrm>
              <a:off x="556874" y="462324"/>
              <a:ext cx="693497" cy="693497"/>
              <a:chOff x="0" y="0"/>
              <a:chExt cx="1109244" cy="1109244"/>
            </a:xfrm>
          </p:grpSpPr>
          <p:sp>
            <p:nvSpPr>
              <p:cNvPr id="11" name="Freeform 11"/>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4"/>
                <a:stretch>
                  <a:fillRect r="-2" b="-2"/>
                </a:stretch>
              </a:blipFill>
            </p:spPr>
          </p:sp>
        </p:grpSp>
        <p:sp>
          <p:nvSpPr>
            <p:cNvPr id="12" name="TextBox 12"/>
            <p:cNvSpPr txBox="1"/>
            <p:nvPr/>
          </p:nvSpPr>
          <p:spPr>
            <a:xfrm>
              <a:off x="1716121" y="262563"/>
              <a:ext cx="11060923" cy="976507"/>
            </a:xfrm>
            <a:prstGeom prst="rect">
              <a:avLst/>
            </a:prstGeom>
          </p:spPr>
          <p:txBody>
            <a:bodyPr lIns="0" tIns="0" rIns="0" bIns="0" rtlCol="0" anchor="t">
              <a:spAutoFit/>
            </a:bodyPr>
            <a:lstStyle/>
            <a:p>
              <a:pPr algn="l">
                <a:lnSpc>
                  <a:spcPts val="2879"/>
                </a:lnSpc>
              </a:pPr>
              <a:r>
                <a:rPr lang="el-GR" sz="2400" dirty="0">
                  <a:solidFill>
                    <a:srgbClr val="043296"/>
                  </a:solidFill>
                  <a:latin typeface="Fira Sans Medium"/>
                </a:rPr>
                <a:t>Η μάθηση μέσω STEAM βασίζεται στην έρευνα όπως και η Μάθηση Βάσει Έργου </a:t>
              </a:r>
            </a:p>
          </p:txBody>
        </p:sp>
      </p:grpSp>
      <p:grpSp>
        <p:nvGrpSpPr>
          <p:cNvPr id="13" name="Group 13"/>
          <p:cNvGrpSpPr/>
          <p:nvPr/>
        </p:nvGrpSpPr>
        <p:grpSpPr>
          <a:xfrm>
            <a:off x="7959464" y="3244389"/>
            <a:ext cx="9582783" cy="1127910"/>
            <a:chOff x="0" y="0"/>
            <a:chExt cx="12777044" cy="1503881"/>
          </a:xfrm>
        </p:grpSpPr>
        <p:grpSp>
          <p:nvGrpSpPr>
            <p:cNvPr id="14" name="Group 14"/>
            <p:cNvGrpSpPr/>
            <p:nvPr/>
          </p:nvGrpSpPr>
          <p:grpSpPr>
            <a:xfrm>
              <a:off x="0" y="0"/>
              <a:ext cx="12399782" cy="1501670"/>
              <a:chOff x="0" y="0"/>
              <a:chExt cx="13662236" cy="1654559"/>
            </a:xfrm>
          </p:grpSpPr>
          <p:sp>
            <p:nvSpPr>
              <p:cNvPr id="15" name="Freeform 15"/>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16" name="Group 16"/>
            <p:cNvGrpSpPr/>
            <p:nvPr/>
          </p:nvGrpSpPr>
          <p:grpSpPr>
            <a:xfrm>
              <a:off x="420756" y="257596"/>
              <a:ext cx="969482" cy="969482"/>
              <a:chOff x="0" y="0"/>
              <a:chExt cx="1109244" cy="1109244"/>
            </a:xfrm>
          </p:grpSpPr>
          <p:sp>
            <p:nvSpPr>
              <p:cNvPr id="17" name="Freeform 17"/>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5"/>
                <a:stretch>
                  <a:fillRect r="-2" b="-2"/>
                </a:stretch>
              </a:blipFill>
            </p:spPr>
          </p:sp>
        </p:grpSp>
        <p:sp>
          <p:nvSpPr>
            <p:cNvPr id="18" name="TextBox 18"/>
            <p:cNvSpPr txBox="1"/>
            <p:nvPr/>
          </p:nvSpPr>
          <p:spPr>
            <a:xfrm>
              <a:off x="1716121" y="31511"/>
              <a:ext cx="11060923" cy="1472370"/>
            </a:xfrm>
            <a:prstGeom prst="rect">
              <a:avLst/>
            </a:prstGeom>
          </p:spPr>
          <p:txBody>
            <a:bodyPr lIns="0" tIns="0" rIns="0" bIns="0" rtlCol="0" anchor="t">
              <a:spAutoFit/>
            </a:bodyPr>
            <a:lstStyle/>
            <a:p>
              <a:pPr algn="l">
                <a:lnSpc>
                  <a:spcPts val="2879"/>
                </a:lnSpc>
              </a:pPr>
              <a:r>
                <a:rPr lang="el-GR" sz="2400" dirty="0">
                  <a:solidFill>
                    <a:srgbClr val="043296"/>
                  </a:solidFill>
                  <a:latin typeface="Fira Sans Medium"/>
                </a:rPr>
                <a:t>Οι ερωτήσεις καθορίζονται από τους μαθητές και η αποτυχία επαναπροσδιορίζεται ως μέρος της μαθησιακής διαδικασίας</a:t>
              </a:r>
            </a:p>
          </p:txBody>
        </p:sp>
      </p:grpSp>
      <p:grpSp>
        <p:nvGrpSpPr>
          <p:cNvPr id="19" name="Group 19"/>
          <p:cNvGrpSpPr/>
          <p:nvPr/>
        </p:nvGrpSpPr>
        <p:grpSpPr>
          <a:xfrm>
            <a:off x="7959464" y="4818317"/>
            <a:ext cx="9646603" cy="1126252"/>
            <a:chOff x="0" y="0"/>
            <a:chExt cx="12862138" cy="1501670"/>
          </a:xfrm>
        </p:grpSpPr>
        <p:grpSp>
          <p:nvGrpSpPr>
            <p:cNvPr id="20" name="Group 20"/>
            <p:cNvGrpSpPr/>
            <p:nvPr/>
          </p:nvGrpSpPr>
          <p:grpSpPr>
            <a:xfrm>
              <a:off x="0" y="0"/>
              <a:ext cx="12399782" cy="1501670"/>
              <a:chOff x="0" y="0"/>
              <a:chExt cx="13662236" cy="1654559"/>
            </a:xfrm>
          </p:grpSpPr>
          <p:sp>
            <p:nvSpPr>
              <p:cNvPr id="21" name="Freeform 21"/>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22" name="Group 22"/>
            <p:cNvGrpSpPr/>
            <p:nvPr/>
          </p:nvGrpSpPr>
          <p:grpSpPr>
            <a:xfrm>
              <a:off x="420756" y="291920"/>
              <a:ext cx="917831" cy="917831"/>
              <a:chOff x="0" y="0"/>
              <a:chExt cx="1109244" cy="1109244"/>
            </a:xfrm>
          </p:grpSpPr>
          <p:sp>
            <p:nvSpPr>
              <p:cNvPr id="23" name="Freeform 23"/>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6"/>
                <a:stretch>
                  <a:fillRect r="-2" b="-2"/>
                </a:stretch>
              </a:blipFill>
            </p:spPr>
          </p:sp>
        </p:grpSp>
        <p:sp>
          <p:nvSpPr>
            <p:cNvPr id="24" name="TextBox 24"/>
            <p:cNvSpPr txBox="1"/>
            <p:nvPr/>
          </p:nvSpPr>
          <p:spPr>
            <a:xfrm>
              <a:off x="1801215" y="276773"/>
              <a:ext cx="11060923" cy="976507"/>
            </a:xfrm>
            <a:prstGeom prst="rect">
              <a:avLst/>
            </a:prstGeom>
          </p:spPr>
          <p:txBody>
            <a:bodyPr lIns="0" tIns="0" rIns="0" bIns="0" rtlCol="0" anchor="t">
              <a:spAutoFit/>
            </a:bodyPr>
            <a:lstStyle/>
            <a:p>
              <a:pPr algn="l">
                <a:lnSpc>
                  <a:spcPts val="2879"/>
                </a:lnSpc>
              </a:pPr>
              <a:r>
                <a:rPr lang="el-GR" sz="2400" dirty="0">
                  <a:solidFill>
                    <a:srgbClr val="043296"/>
                  </a:solidFill>
                  <a:latin typeface="Fira Sans Medium"/>
                </a:rPr>
                <a:t>Οι στόχοι, οι αποφάσεις και οι λύσεις δημιουργούνται </a:t>
              </a:r>
              <a:br>
                <a:rPr lang="it-IT" sz="2400" dirty="0">
                  <a:solidFill>
                    <a:srgbClr val="043296"/>
                  </a:solidFill>
                  <a:latin typeface="Fira Sans Medium"/>
                </a:rPr>
              </a:br>
              <a:r>
                <a:rPr lang="el-GR" sz="2400" dirty="0">
                  <a:solidFill>
                    <a:srgbClr val="043296"/>
                  </a:solidFill>
                  <a:latin typeface="Fira Sans Medium"/>
                </a:rPr>
                <a:t>από τους μαθητές</a:t>
              </a:r>
            </a:p>
          </p:txBody>
        </p:sp>
      </p:grpSp>
      <p:grpSp>
        <p:nvGrpSpPr>
          <p:cNvPr id="25" name="Group 25"/>
          <p:cNvGrpSpPr/>
          <p:nvPr/>
        </p:nvGrpSpPr>
        <p:grpSpPr>
          <a:xfrm>
            <a:off x="7959464" y="6391275"/>
            <a:ext cx="9660842" cy="1126252"/>
            <a:chOff x="0" y="0"/>
            <a:chExt cx="12881123" cy="1501670"/>
          </a:xfrm>
        </p:grpSpPr>
        <p:grpSp>
          <p:nvGrpSpPr>
            <p:cNvPr id="26" name="Group 26"/>
            <p:cNvGrpSpPr/>
            <p:nvPr/>
          </p:nvGrpSpPr>
          <p:grpSpPr>
            <a:xfrm>
              <a:off x="0" y="0"/>
              <a:ext cx="12399782" cy="1501670"/>
              <a:chOff x="0" y="0"/>
              <a:chExt cx="13662236" cy="1654559"/>
            </a:xfrm>
          </p:grpSpPr>
          <p:sp>
            <p:nvSpPr>
              <p:cNvPr id="27" name="Freeform 27"/>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28" name="Group 28"/>
            <p:cNvGrpSpPr/>
            <p:nvPr/>
          </p:nvGrpSpPr>
          <p:grpSpPr>
            <a:xfrm>
              <a:off x="420756" y="266700"/>
              <a:ext cx="917831" cy="917831"/>
              <a:chOff x="0" y="0"/>
              <a:chExt cx="1109244" cy="1109244"/>
            </a:xfrm>
          </p:grpSpPr>
          <p:sp>
            <p:nvSpPr>
              <p:cNvPr id="29" name="Freeform 29"/>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7"/>
                <a:stretch>
                  <a:fillRect r="-2" b="-2"/>
                </a:stretch>
              </a:blipFill>
            </p:spPr>
          </p:sp>
        </p:grpSp>
        <p:sp>
          <p:nvSpPr>
            <p:cNvPr id="30" name="TextBox 30"/>
            <p:cNvSpPr txBox="1"/>
            <p:nvPr/>
          </p:nvSpPr>
          <p:spPr>
            <a:xfrm>
              <a:off x="1820200" y="509535"/>
              <a:ext cx="11060923" cy="482600"/>
            </a:xfrm>
            <a:prstGeom prst="rect">
              <a:avLst/>
            </a:prstGeom>
          </p:spPr>
          <p:txBody>
            <a:bodyPr lIns="0" tIns="0" rIns="0" bIns="0" rtlCol="0" anchor="t">
              <a:spAutoFit/>
            </a:bodyPr>
            <a:lstStyle/>
            <a:p>
              <a:pPr algn="l">
                <a:lnSpc>
                  <a:spcPts val="2879"/>
                </a:lnSpc>
              </a:pPr>
              <a:r>
                <a:rPr lang="el-GR" sz="2400" dirty="0">
                  <a:solidFill>
                    <a:srgbClr val="043296"/>
                  </a:solidFill>
                  <a:latin typeface="Fira Sans Medium"/>
                </a:rPr>
                <a:t>Οι μαθητές ελέγχουν οι ίδιοι την έρευνά τους</a:t>
              </a:r>
            </a:p>
          </p:txBody>
        </p:sp>
      </p:grpSp>
      <p:grpSp>
        <p:nvGrpSpPr>
          <p:cNvPr id="31" name="Group 31"/>
          <p:cNvGrpSpPr/>
          <p:nvPr/>
        </p:nvGrpSpPr>
        <p:grpSpPr>
          <a:xfrm>
            <a:off x="7959464" y="7955677"/>
            <a:ext cx="9660843" cy="1126252"/>
            <a:chOff x="0" y="0"/>
            <a:chExt cx="12881125" cy="1501670"/>
          </a:xfrm>
        </p:grpSpPr>
        <p:grpSp>
          <p:nvGrpSpPr>
            <p:cNvPr id="32" name="Group 32"/>
            <p:cNvGrpSpPr/>
            <p:nvPr/>
          </p:nvGrpSpPr>
          <p:grpSpPr>
            <a:xfrm>
              <a:off x="0" y="0"/>
              <a:ext cx="12399782" cy="1501670"/>
              <a:chOff x="0" y="0"/>
              <a:chExt cx="13662236" cy="1654559"/>
            </a:xfrm>
          </p:grpSpPr>
          <p:sp>
            <p:nvSpPr>
              <p:cNvPr id="33" name="Freeform 33"/>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34" name="Group 34"/>
            <p:cNvGrpSpPr/>
            <p:nvPr/>
          </p:nvGrpSpPr>
          <p:grpSpPr>
            <a:xfrm>
              <a:off x="229615" y="268235"/>
              <a:ext cx="965200" cy="965200"/>
              <a:chOff x="0" y="0"/>
              <a:chExt cx="1109244" cy="1109244"/>
            </a:xfrm>
          </p:grpSpPr>
          <p:sp>
            <p:nvSpPr>
              <p:cNvPr id="35" name="Freeform 35"/>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8"/>
                <a:stretch>
                  <a:fillRect r="-2" b="-2"/>
                </a:stretch>
              </a:blipFill>
            </p:spPr>
          </p:sp>
        </p:grpSp>
        <p:sp>
          <p:nvSpPr>
            <p:cNvPr id="36" name="TextBox 36"/>
            <p:cNvSpPr txBox="1"/>
            <p:nvPr/>
          </p:nvSpPr>
          <p:spPr>
            <a:xfrm>
              <a:off x="1820201" y="29263"/>
              <a:ext cx="11060924" cy="1472370"/>
            </a:xfrm>
            <a:prstGeom prst="rect">
              <a:avLst/>
            </a:prstGeom>
          </p:spPr>
          <p:txBody>
            <a:bodyPr lIns="0" tIns="0" rIns="0" bIns="0" rtlCol="0" anchor="t">
              <a:spAutoFit/>
            </a:bodyPr>
            <a:lstStyle/>
            <a:p>
              <a:pPr algn="l">
                <a:lnSpc>
                  <a:spcPts val="2879"/>
                </a:lnSpc>
              </a:pPr>
              <a:r>
                <a:rPr lang="el-GR" sz="2400" dirty="0">
                  <a:solidFill>
                    <a:srgbClr val="043296"/>
                  </a:solidFill>
                  <a:latin typeface="Fira Sans Medium"/>
                </a:rPr>
                <a:t>Για να είναι αυθεντική η έρευνα STEAM, θα πρέπει να καταλήξει σε ένα προϊόν που παρέχει λύση σε ένα πραγματικό πρόβλημα  </a:t>
              </a:r>
            </a:p>
          </p:txBody>
        </p:sp>
      </p:grpSp>
      <p:pic>
        <p:nvPicPr>
          <p:cNvPr id="37" name="Immagine 36" descr="Immagine che contiene testo, grafica vettoriale, clipart">
            <a:extLst>
              <a:ext uri="{FF2B5EF4-FFF2-40B4-BE49-F238E27FC236}">
                <a16:creationId xmlns:a16="http://schemas.microsoft.com/office/drawing/2014/main" id="{4C0B2180-897D-6A1B-0FF4-0C31CE098F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38" name="Immagine 37" descr="Immagine che contiene testo">
            <a:extLst>
              <a:ext uri="{FF2B5EF4-FFF2-40B4-BE49-F238E27FC236}">
                <a16:creationId xmlns:a16="http://schemas.microsoft.com/office/drawing/2014/main" id="{C44BF92D-B168-5D57-1BA5-8D8AD5B8C1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88457" y="-771126"/>
            <a:ext cx="9358012" cy="1028700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72294" y="-1028702"/>
            <a:ext cx="9358012" cy="10287002"/>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1152" y="9515875"/>
            <a:ext cx="16924915" cy="771125"/>
          </a:xfrm>
          <a:prstGeom prst="rect">
            <a:avLst/>
          </a:prstGeom>
        </p:spPr>
      </p:pic>
      <p:sp>
        <p:nvSpPr>
          <p:cNvPr id="5" name="TextBox 5"/>
          <p:cNvSpPr txBox="1"/>
          <p:nvPr/>
        </p:nvSpPr>
        <p:spPr>
          <a:xfrm>
            <a:off x="3521941" y="2400300"/>
            <a:ext cx="11243336" cy="4419480"/>
          </a:xfrm>
          <a:prstGeom prst="rect">
            <a:avLst/>
          </a:prstGeom>
        </p:spPr>
        <p:txBody>
          <a:bodyPr lIns="0" tIns="0" rIns="0" bIns="0" rtlCol="0" anchor="t">
            <a:spAutoFit/>
          </a:bodyPr>
          <a:lstStyle/>
          <a:p>
            <a:pPr algn="just">
              <a:lnSpc>
                <a:spcPts val="5816"/>
              </a:lnSpc>
            </a:pPr>
            <a:r>
              <a:rPr lang="el-GR" sz="4199" dirty="0">
                <a:solidFill>
                  <a:srgbClr val="1836B2"/>
                </a:solidFill>
                <a:latin typeface="Fira Sans Medium"/>
              </a:rPr>
              <a:t>Εάν οι μαθητές μπορούν να αντιμετωπίσουν πραγματικά προβλήματα στο κοινωνικό και περιβαλλοντικό τους πλαίσιο, θα είναι σε θέση να κάνουν τις συνδέσεις μεταξύ της γνώσης του STEAM και του αντίκτυπού της στην καθημερινή ζωή.</a:t>
            </a:r>
          </a:p>
        </p:txBody>
      </p:sp>
      <p:pic>
        <p:nvPicPr>
          <p:cNvPr id="8" name="Immagine 7" descr="Immagine che contiene testo, grafica vettoriale, clipart">
            <a:extLst>
              <a:ext uri="{FF2B5EF4-FFF2-40B4-BE49-F238E27FC236}">
                <a16:creationId xmlns:a16="http://schemas.microsoft.com/office/drawing/2014/main" id="{15306466-0C8F-9B13-F3A2-C0CF5BA2D3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7C68270E-DBF7-04F9-5014-E2E3A5E614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75"/>
            <a:ext cx="16924915" cy="771125"/>
          </a:xfrm>
          <a:prstGeom prst="rect">
            <a:avLst/>
          </a:prstGeom>
        </p:spPr>
      </p:pic>
      <p:sp>
        <p:nvSpPr>
          <p:cNvPr id="3" name="TextBox 3"/>
          <p:cNvSpPr txBox="1"/>
          <p:nvPr/>
        </p:nvSpPr>
        <p:spPr>
          <a:xfrm>
            <a:off x="5969884" y="1619378"/>
            <a:ext cx="10821965" cy="3033587"/>
          </a:xfrm>
          <a:prstGeom prst="rect">
            <a:avLst/>
          </a:prstGeom>
        </p:spPr>
        <p:txBody>
          <a:bodyPr wrap="square" lIns="0" tIns="0" rIns="0" bIns="0" rtlCol="0" anchor="t">
            <a:spAutoFit/>
          </a:bodyPr>
          <a:lstStyle/>
          <a:p>
            <a:pPr algn="ctr">
              <a:lnSpc>
                <a:spcPts val="12180"/>
              </a:lnSpc>
            </a:pPr>
            <a:r>
              <a:rPr lang="el-GR" sz="8700" dirty="0">
                <a:solidFill>
                  <a:srgbClr val="1836B2"/>
                </a:solidFill>
                <a:latin typeface="Fira Sans Medium Bold"/>
              </a:rPr>
              <a:t>Τι είναι η Μάθηση Βάσει Έργου; </a:t>
            </a:r>
          </a:p>
        </p:txBody>
      </p:sp>
      <p:sp>
        <p:nvSpPr>
          <p:cNvPr id="6" name="TextBox 6"/>
          <p:cNvSpPr txBox="1"/>
          <p:nvPr/>
        </p:nvSpPr>
        <p:spPr>
          <a:xfrm>
            <a:off x="7160551" y="5017905"/>
            <a:ext cx="8440630" cy="3649717"/>
          </a:xfrm>
          <a:prstGeom prst="rect">
            <a:avLst/>
          </a:prstGeom>
        </p:spPr>
        <p:txBody>
          <a:bodyPr lIns="0" tIns="0" rIns="0" bIns="0" rtlCol="0" anchor="t">
            <a:spAutoFit/>
          </a:bodyPr>
          <a:lstStyle/>
          <a:p>
            <a:pPr algn="just">
              <a:lnSpc>
                <a:spcPts val="4102"/>
              </a:lnSpc>
            </a:pPr>
            <a:r>
              <a:rPr lang="el-GR" sz="2962" dirty="0">
                <a:solidFill>
                  <a:srgbClr val="1836B2"/>
                </a:solidFill>
                <a:latin typeface="Fira Sans Medium"/>
              </a:rPr>
              <a:t>Η Μάθηση Βάσει Έργου είναι μια μέθοδος διδασκαλίας στην οποία οι μαθητές αποκτούν γνώσεις και δεξιότητες δουλεύοντας για παρατεταμένο χρονικό διάστημα για να διερευνήσουν και να απαντήσουν σε μια αυθεντική, συναρπαστική και περίπλοκη ερώτηση, πρόβλημα ή πρόκληση.</a:t>
            </a:r>
          </a:p>
        </p:txBody>
      </p:sp>
      <p:pic>
        <p:nvPicPr>
          <p:cNvPr id="7" name="Picture 7"/>
          <p:cNvPicPr>
            <a:picLocks noChangeAspect="1"/>
          </p:cNvPicPr>
          <p:nvPr/>
        </p:nvPicPr>
        <p:blipFill>
          <a:blip r:embed="rId4"/>
          <a:srcRect l="38496" r="5" b="4"/>
          <a:stretch>
            <a:fillRect/>
          </a:stretch>
        </p:blipFill>
        <p:spPr>
          <a:xfrm>
            <a:off x="-1093833" y="1141609"/>
            <a:ext cx="8000968" cy="8003781"/>
          </a:xfrm>
          <a:prstGeom prst="rect">
            <a:avLst/>
          </a:prstGeom>
        </p:spPr>
      </p:pic>
      <p:pic>
        <p:nvPicPr>
          <p:cNvPr id="8" name="Immagine 7" descr="Immagine che contiene testo, grafica vettoriale, clipart">
            <a:extLst>
              <a:ext uri="{FF2B5EF4-FFF2-40B4-BE49-F238E27FC236}">
                <a16:creationId xmlns:a16="http://schemas.microsoft.com/office/drawing/2014/main" id="{6123A858-9008-FF55-90CA-B8BF6761F9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F6732F3A-E95A-9271-05F4-EEC568982C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30593" y="1526957"/>
            <a:ext cx="12047610" cy="1413784"/>
            <a:chOff x="-3103682" y="-85060"/>
            <a:chExt cx="16063479" cy="1885046"/>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9240" b="9240"/>
            <a:stretch>
              <a:fillRect/>
            </a:stretch>
          </p:blipFill>
          <p:spPr>
            <a:xfrm>
              <a:off x="-3103682" y="0"/>
              <a:ext cx="15804598" cy="1799986"/>
            </a:xfrm>
            <a:prstGeom prst="rect">
              <a:avLst/>
            </a:prstGeom>
          </p:spPr>
        </p:pic>
        <p:sp>
          <p:nvSpPr>
            <p:cNvPr id="4" name="TextBox 4"/>
            <p:cNvSpPr txBox="1"/>
            <p:nvPr/>
          </p:nvSpPr>
          <p:spPr>
            <a:xfrm>
              <a:off x="-2330606" y="-85060"/>
              <a:ext cx="15290403" cy="1474250"/>
            </a:xfrm>
            <a:prstGeom prst="rect">
              <a:avLst/>
            </a:prstGeom>
          </p:spPr>
          <p:txBody>
            <a:bodyPr wrap="square" lIns="0" tIns="0" rIns="0" bIns="0" rtlCol="0" anchor="t">
              <a:spAutoFit/>
            </a:bodyPr>
            <a:lstStyle/>
            <a:p>
              <a:pPr algn="l">
                <a:lnSpc>
                  <a:spcPts val="9799"/>
                </a:lnSpc>
              </a:pPr>
              <a:r>
                <a:rPr lang="el-GR" sz="4800" dirty="0">
                  <a:solidFill>
                    <a:srgbClr val="FFFFFF"/>
                  </a:solidFill>
                  <a:latin typeface="Fira Sans Medium"/>
                </a:rPr>
                <a:t>Ας παρακολουθήσουμε αυτό το βίντεο!</a:t>
              </a:r>
            </a:p>
          </p:txBody>
        </p:sp>
      </p:grpSp>
      <p:pic>
        <p:nvPicPr>
          <p:cNvPr id="7" name="Picture 7"/>
          <p:cNvPicPr>
            <a:picLocks noChangeAspect="1"/>
          </p:cNvPicPr>
          <p:nvPr>
            <a:videoFile r:link="rId1"/>
          </p:nvPr>
        </p:nvPicPr>
        <p:blipFill>
          <a:blip r:embed="rId5"/>
          <a:stretch>
            <a:fillRect/>
          </a:stretch>
        </p:blipFill>
        <p:spPr>
          <a:xfrm>
            <a:off x="3790465" y="3429972"/>
            <a:ext cx="10361473" cy="5828328"/>
          </a:xfrm>
          <a:prstGeom prst="rect">
            <a:avLst/>
          </a:prstGeom>
        </p:spPr>
      </p:pic>
      <p:pic>
        <p:nvPicPr>
          <p:cNvPr id="8" name="Immagine 7" descr="Immagine che contiene testo, grafica vettoriale, clipart">
            <a:extLst>
              <a:ext uri="{FF2B5EF4-FFF2-40B4-BE49-F238E27FC236}">
                <a16:creationId xmlns:a16="http://schemas.microsoft.com/office/drawing/2014/main" id="{B1FA46E5-9D01-4B55-FF35-5B4732FCA5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C11D1022-51E8-725A-9D59-AA0FBDBBFB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0373" y="2057400"/>
            <a:ext cx="12352120" cy="82296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66"/>
            <a:ext cx="16924915" cy="771134"/>
          </a:xfrm>
          <a:prstGeom prst="rect">
            <a:avLst/>
          </a:prstGeom>
        </p:spPr>
      </p:pic>
      <p:grpSp>
        <p:nvGrpSpPr>
          <p:cNvPr id="6" name="Group 6"/>
          <p:cNvGrpSpPr/>
          <p:nvPr/>
        </p:nvGrpSpPr>
        <p:grpSpPr>
          <a:xfrm>
            <a:off x="5714579" y="2421098"/>
            <a:ext cx="7606470" cy="1427961"/>
            <a:chOff x="0" y="0"/>
            <a:chExt cx="11960340" cy="2245312"/>
          </a:xfrm>
        </p:grpSpPr>
        <p:sp>
          <p:nvSpPr>
            <p:cNvPr id="7" name="Freeform 7"/>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grpSp>
        <p:nvGrpSpPr>
          <p:cNvPr id="8" name="Group 8"/>
          <p:cNvGrpSpPr/>
          <p:nvPr/>
        </p:nvGrpSpPr>
        <p:grpSpPr>
          <a:xfrm>
            <a:off x="5714579" y="4206050"/>
            <a:ext cx="7606470" cy="1427961"/>
            <a:chOff x="0" y="0"/>
            <a:chExt cx="11960340" cy="2245312"/>
          </a:xfrm>
        </p:grpSpPr>
        <p:sp>
          <p:nvSpPr>
            <p:cNvPr id="9" name="Freeform 9"/>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grpSp>
        <p:nvGrpSpPr>
          <p:cNvPr id="10" name="Group 10"/>
          <p:cNvGrpSpPr/>
          <p:nvPr/>
        </p:nvGrpSpPr>
        <p:grpSpPr>
          <a:xfrm>
            <a:off x="5714579" y="5991003"/>
            <a:ext cx="7606470" cy="1427961"/>
            <a:chOff x="0" y="0"/>
            <a:chExt cx="11960340" cy="2245312"/>
          </a:xfrm>
        </p:grpSpPr>
        <p:sp>
          <p:nvSpPr>
            <p:cNvPr id="11" name="Freeform 11"/>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grpSp>
        <p:nvGrpSpPr>
          <p:cNvPr id="12" name="Group 12"/>
          <p:cNvGrpSpPr/>
          <p:nvPr/>
        </p:nvGrpSpPr>
        <p:grpSpPr>
          <a:xfrm>
            <a:off x="5714579" y="7775955"/>
            <a:ext cx="7606470" cy="1427961"/>
            <a:chOff x="0" y="0"/>
            <a:chExt cx="11960340" cy="2245312"/>
          </a:xfrm>
        </p:grpSpPr>
        <p:sp>
          <p:nvSpPr>
            <p:cNvPr id="13" name="Freeform 13"/>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38460" y="2852700"/>
            <a:ext cx="662295" cy="564757"/>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95891" y="4538636"/>
            <a:ext cx="736025" cy="736025"/>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138460" y="6319128"/>
            <a:ext cx="782903" cy="6620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149182" y="8127862"/>
            <a:ext cx="829442" cy="679106"/>
          </a:xfrm>
          <a:prstGeom prst="rect">
            <a:avLst/>
          </a:prstGeom>
        </p:spPr>
      </p:pic>
      <p:sp>
        <p:nvSpPr>
          <p:cNvPr id="18" name="TextBox 18"/>
          <p:cNvSpPr txBox="1"/>
          <p:nvPr/>
        </p:nvSpPr>
        <p:spPr>
          <a:xfrm>
            <a:off x="3851860" y="467038"/>
            <a:ext cx="13369340" cy="1445267"/>
          </a:xfrm>
          <a:prstGeom prst="rect">
            <a:avLst/>
          </a:prstGeom>
        </p:spPr>
        <p:txBody>
          <a:bodyPr wrap="square" lIns="0" tIns="0" rIns="0" bIns="0" rtlCol="0" anchor="t">
            <a:spAutoFit/>
          </a:bodyPr>
          <a:lstStyle/>
          <a:p>
            <a:pPr algn="l">
              <a:lnSpc>
                <a:spcPts val="12180"/>
              </a:lnSpc>
            </a:pPr>
            <a:r>
              <a:rPr lang="el-GR" sz="6600" dirty="0">
                <a:solidFill>
                  <a:srgbClr val="1836B2"/>
                </a:solidFill>
                <a:latin typeface="Fira Sans Medium Bold"/>
              </a:rPr>
              <a:t>Για να ανακεφαλαιώσουμε...</a:t>
            </a:r>
          </a:p>
        </p:txBody>
      </p:sp>
      <p:sp>
        <p:nvSpPr>
          <p:cNvPr id="19" name="TextBox 19"/>
          <p:cNvSpPr txBox="1"/>
          <p:nvPr/>
        </p:nvSpPr>
        <p:spPr>
          <a:xfrm>
            <a:off x="7253944" y="2790888"/>
            <a:ext cx="5763748" cy="732893"/>
          </a:xfrm>
          <a:prstGeom prst="rect">
            <a:avLst/>
          </a:prstGeom>
        </p:spPr>
        <p:txBody>
          <a:bodyPr lIns="0" tIns="0" rIns="0" bIns="0" rtlCol="0" anchor="t">
            <a:spAutoFit/>
          </a:bodyPr>
          <a:lstStyle/>
          <a:p>
            <a:pPr algn="l">
              <a:lnSpc>
                <a:spcPts val="2900"/>
              </a:lnSpc>
            </a:pPr>
            <a:r>
              <a:rPr lang="el-GR" sz="2416" dirty="0">
                <a:solidFill>
                  <a:srgbClr val="043296"/>
                </a:solidFill>
                <a:latin typeface="Fira Sans Medium"/>
              </a:rPr>
              <a:t>Οι μαθητές καλούνται να λύσουν ένα πρόβλημα από την αληθινή ζωή</a:t>
            </a:r>
          </a:p>
        </p:txBody>
      </p:sp>
      <p:sp>
        <p:nvSpPr>
          <p:cNvPr id="20" name="TextBox 20"/>
          <p:cNvSpPr txBox="1"/>
          <p:nvPr/>
        </p:nvSpPr>
        <p:spPr>
          <a:xfrm>
            <a:off x="7253944" y="4541236"/>
            <a:ext cx="5763748" cy="733425"/>
          </a:xfrm>
          <a:prstGeom prst="rect">
            <a:avLst/>
          </a:prstGeom>
        </p:spPr>
        <p:txBody>
          <a:bodyPr lIns="0" tIns="0" rIns="0" bIns="0" rtlCol="0" anchor="t">
            <a:spAutoFit/>
          </a:bodyPr>
          <a:lstStyle/>
          <a:p>
            <a:pPr algn="l">
              <a:lnSpc>
                <a:spcPts val="2900"/>
              </a:lnSpc>
            </a:pPr>
            <a:r>
              <a:rPr lang="el-GR" sz="2416" dirty="0">
                <a:solidFill>
                  <a:srgbClr val="043296"/>
                </a:solidFill>
                <a:latin typeface="Fira Sans Medium"/>
              </a:rPr>
              <a:t>Κάνουν έρευνα και όλοι μαζί βρίσκουν λύση στο ερώτημα που έχει τεθεί.</a:t>
            </a:r>
          </a:p>
        </p:txBody>
      </p:sp>
      <p:sp>
        <p:nvSpPr>
          <p:cNvPr id="21" name="TextBox 21"/>
          <p:cNvSpPr txBox="1"/>
          <p:nvPr/>
        </p:nvSpPr>
        <p:spPr>
          <a:xfrm>
            <a:off x="7253944" y="6162078"/>
            <a:ext cx="5763748" cy="1095375"/>
          </a:xfrm>
          <a:prstGeom prst="rect">
            <a:avLst/>
          </a:prstGeom>
        </p:spPr>
        <p:txBody>
          <a:bodyPr lIns="0" tIns="0" rIns="0" bIns="0" rtlCol="0" anchor="t">
            <a:spAutoFit/>
          </a:bodyPr>
          <a:lstStyle/>
          <a:p>
            <a:pPr algn="l">
              <a:lnSpc>
                <a:spcPts val="2900"/>
              </a:lnSpc>
            </a:pPr>
            <a:r>
              <a:rPr lang="el-GR" sz="2416" dirty="0">
                <a:solidFill>
                  <a:srgbClr val="043296"/>
                </a:solidFill>
                <a:latin typeface="Fira Sans Medium"/>
              </a:rPr>
              <a:t>Συνδυάζουν τις προηγούμενες γνώσεις τους με τις έρευνές τους και με αυτό που μαθαίνουν</a:t>
            </a:r>
          </a:p>
        </p:txBody>
      </p:sp>
      <p:sp>
        <p:nvSpPr>
          <p:cNvPr id="22" name="TextBox 22"/>
          <p:cNvSpPr txBox="1"/>
          <p:nvPr/>
        </p:nvSpPr>
        <p:spPr>
          <a:xfrm>
            <a:off x="7259806" y="8127862"/>
            <a:ext cx="5763748" cy="736444"/>
          </a:xfrm>
          <a:prstGeom prst="rect">
            <a:avLst/>
          </a:prstGeom>
        </p:spPr>
        <p:txBody>
          <a:bodyPr lIns="0" tIns="0" rIns="0" bIns="0" rtlCol="0" anchor="t">
            <a:spAutoFit/>
          </a:bodyPr>
          <a:lstStyle/>
          <a:p>
            <a:pPr algn="l">
              <a:lnSpc>
                <a:spcPts val="2900"/>
              </a:lnSpc>
            </a:pPr>
            <a:r>
              <a:rPr lang="el-GR" sz="2416" dirty="0">
                <a:solidFill>
                  <a:srgbClr val="043296"/>
                </a:solidFill>
                <a:latin typeface="Fira Sans Medium"/>
              </a:rPr>
              <a:t>Οι μαθητές παρουσιάζουν τη λύση τους στο κοινό</a:t>
            </a:r>
          </a:p>
        </p:txBody>
      </p:sp>
      <p:pic>
        <p:nvPicPr>
          <p:cNvPr id="23" name="Immagine 22" descr="Immagine che contiene testo, grafica vettoriale, clipart">
            <a:extLst>
              <a:ext uri="{FF2B5EF4-FFF2-40B4-BE49-F238E27FC236}">
                <a16:creationId xmlns:a16="http://schemas.microsoft.com/office/drawing/2014/main" id="{A6C2BBD3-B8B3-28BF-8336-CA8AC7A2AD2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4" name="Immagine 23" descr="Immagine che contiene testo">
            <a:extLst>
              <a:ext uri="{FF2B5EF4-FFF2-40B4-BE49-F238E27FC236}">
                <a16:creationId xmlns:a16="http://schemas.microsoft.com/office/drawing/2014/main" id="{68292953-B2EA-80B0-C4CC-281CF84F534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3" name="TextBox 3"/>
          <p:cNvSpPr txBox="1"/>
          <p:nvPr/>
        </p:nvSpPr>
        <p:spPr>
          <a:xfrm>
            <a:off x="1959190" y="1864588"/>
            <a:ext cx="6522225" cy="1661993"/>
          </a:xfrm>
          <a:prstGeom prst="rect">
            <a:avLst/>
          </a:prstGeom>
        </p:spPr>
        <p:txBody>
          <a:bodyPr lIns="0" tIns="0" rIns="0" bIns="0" rtlCol="0" anchor="t">
            <a:spAutoFit/>
          </a:bodyPr>
          <a:lstStyle/>
          <a:p>
            <a:pPr algn="l"/>
            <a:r>
              <a:rPr lang="el-GR" sz="5400" dirty="0">
                <a:solidFill>
                  <a:srgbClr val="1836B2"/>
                </a:solidFill>
                <a:latin typeface="Fira Sans Medium Bold"/>
              </a:rPr>
              <a:t>Η Μάθηση Βάσει Έργου είναι:</a:t>
            </a:r>
          </a:p>
        </p:txBody>
      </p:sp>
      <p:pic>
        <p:nvPicPr>
          <p:cNvPr id="6" name="Picture 6"/>
          <p:cNvPicPr>
            <a:picLocks noChangeAspect="1"/>
          </p:cNvPicPr>
          <p:nvPr/>
        </p:nvPicPr>
        <p:blipFill>
          <a:blip r:embed="rId4"/>
          <a:srcRect/>
          <a:stretch>
            <a:fillRect/>
          </a:stretch>
        </p:blipFill>
        <p:spPr>
          <a:xfrm>
            <a:off x="7867136" y="2373661"/>
            <a:ext cx="8822452" cy="5539678"/>
          </a:xfrm>
          <a:prstGeom prst="rect">
            <a:avLst/>
          </a:prstGeom>
        </p:spPr>
      </p:pic>
      <p:sp>
        <p:nvSpPr>
          <p:cNvPr id="7" name="TextBox 7"/>
          <p:cNvSpPr txBox="1"/>
          <p:nvPr/>
        </p:nvSpPr>
        <p:spPr>
          <a:xfrm>
            <a:off x="1588457" y="4119485"/>
            <a:ext cx="5951788" cy="3117328"/>
          </a:xfrm>
          <a:prstGeom prst="rect">
            <a:avLst/>
          </a:prstGeom>
        </p:spPr>
        <p:txBody>
          <a:bodyPr lIns="0" tIns="0" rIns="0" bIns="0" rtlCol="0" anchor="t">
            <a:spAutoFit/>
          </a:bodyPr>
          <a:lstStyle/>
          <a:p>
            <a:pPr marL="705802" lvl="1" indent="-352901" algn="l">
              <a:lnSpc>
                <a:spcPts val="4914"/>
              </a:lnSpc>
              <a:buFont typeface="Arial"/>
              <a:buChar char="•"/>
            </a:pPr>
            <a:r>
              <a:rPr lang="el-GR" sz="3900" dirty="0">
                <a:solidFill>
                  <a:srgbClr val="043296"/>
                </a:solidFill>
                <a:latin typeface="Fira Sans Medium"/>
              </a:rPr>
              <a:t>Διεπιστημονική</a:t>
            </a:r>
          </a:p>
          <a:p>
            <a:pPr marL="705802" lvl="1" indent="-352901" algn="l">
              <a:lnSpc>
                <a:spcPts val="4914"/>
              </a:lnSpc>
              <a:buFont typeface="Arial"/>
              <a:buChar char="•"/>
            </a:pPr>
            <a:r>
              <a:rPr lang="el-GR" sz="3900" dirty="0">
                <a:solidFill>
                  <a:srgbClr val="043296"/>
                </a:solidFill>
                <a:latin typeface="Fira Sans Medium"/>
              </a:rPr>
              <a:t>Προκλητική</a:t>
            </a:r>
          </a:p>
          <a:p>
            <a:pPr marL="705802" lvl="1" indent="-352901" algn="l">
              <a:lnSpc>
                <a:spcPts val="4914"/>
              </a:lnSpc>
              <a:buFont typeface="Arial"/>
              <a:buChar char="•"/>
            </a:pPr>
            <a:r>
              <a:rPr lang="el-GR" sz="3900" dirty="0">
                <a:solidFill>
                  <a:srgbClr val="043296"/>
                </a:solidFill>
                <a:latin typeface="Fira Sans Medium"/>
              </a:rPr>
              <a:t>Συνδεδεμένη με την πραγματική ζωή</a:t>
            </a:r>
          </a:p>
          <a:p>
            <a:pPr marL="705802" lvl="1" indent="-352901" algn="l">
              <a:lnSpc>
                <a:spcPts val="4914"/>
              </a:lnSpc>
              <a:buFont typeface="Arial"/>
              <a:buChar char="•"/>
            </a:pPr>
            <a:r>
              <a:rPr lang="el-GR" sz="3900" dirty="0">
                <a:solidFill>
                  <a:srgbClr val="043296"/>
                </a:solidFill>
                <a:latin typeface="Fira Sans Medium"/>
              </a:rPr>
              <a:t>Αυτοκατευθυνόμενη</a:t>
            </a:r>
          </a:p>
        </p:txBody>
      </p:sp>
      <p:pic>
        <p:nvPicPr>
          <p:cNvPr id="8" name="Immagine 7" descr="Immagine che contiene testo, grafica vettoriale, clipart">
            <a:extLst>
              <a:ext uri="{FF2B5EF4-FFF2-40B4-BE49-F238E27FC236}">
                <a16:creationId xmlns:a16="http://schemas.microsoft.com/office/drawing/2014/main" id="{A09C6301-F872-50CA-65DF-C680AF11ED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397FD9C5-E8EB-0826-1754-39CFEB3C71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1205</Words>
  <Application>Microsoft Office PowerPoint</Application>
  <PresentationFormat>Personalizzato</PresentationFormat>
  <Paragraphs>137</Paragraphs>
  <Slides>30</Slides>
  <Notes>0</Notes>
  <HiddenSlides>0</HiddenSlides>
  <MMClips>2</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Fira Sans Light Bold</vt:lpstr>
      <vt:lpstr>Fira Sans Medium Bold</vt:lpstr>
      <vt:lpstr>Calibri</vt:lpstr>
      <vt:lpstr>Arial</vt:lpstr>
      <vt:lpstr>Montserrat</vt:lpstr>
      <vt:lpstr>Fira Sans Medium</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Lesson 2.pdf</dc:title>
  <cp:lastModifiedBy>Carmine Picone</cp:lastModifiedBy>
  <cp:revision>49</cp:revision>
  <dcterms:created xsi:type="dcterms:W3CDTF">2006-08-16T00:00:00Z</dcterms:created>
  <dcterms:modified xsi:type="dcterms:W3CDTF">2023-02-19T22:25:24Z</dcterms:modified>
  <dc:identifier>DAFYGcFoV8E</dc:identifier>
</cp:coreProperties>
</file>