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Fira Sans" panose="020B0503050000020004" pitchFamily="34" charset="0"/>
      <p:regular r:id="rId35"/>
      <p:bold r:id="rId36"/>
      <p:italic r:id="rId37"/>
      <p:boldItalic r:id="rId38"/>
    </p:embeddedFont>
    <p:embeddedFont>
      <p:font typeface="Fira Sans Light Bold" panose="020B0604020202020204" charset="0"/>
      <p:regular r:id="rId39"/>
    </p:embeddedFont>
    <p:embeddedFont>
      <p:font typeface="Fira Sans Medium" panose="020B0603050000020004" pitchFamily="34" charset="0"/>
      <p:regular r:id="rId40"/>
      <p:bold r:id="rId41"/>
      <p:italic r:id="rId42"/>
      <p:boldItalic r:id="rId43"/>
    </p:embeddedFont>
    <p:embeddedFont>
      <p:font typeface="Fira Sans Medium Bold" panose="020B0604020202020204" charset="0"/>
      <p:regular r:id="rId44"/>
    </p:embeddedFont>
    <p:embeddedFont>
      <p:font typeface="Fira Sans Medium Bold Italics" panose="020B0604020202020204" charset="0"/>
      <p:regular r:id="rId45"/>
    </p:embeddedFont>
    <p:embeddedFont>
      <p:font typeface="Montserrat" panose="00000500000000000000" pitchFamily="50"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6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8.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svg"/><Relationship Id="rId7" Type="http://schemas.openxmlformats.org/officeDocument/2006/relationships/image" Target="../media/image9.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svg"/><Relationship Id="rId7"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69288" y="4028456"/>
            <a:ext cx="10182206" cy="6322038"/>
          </a:xfrm>
          <a:prstGeom prst="rect">
            <a:avLst/>
          </a:prstGeom>
        </p:spPr>
      </p:pic>
      <p:pic>
        <p:nvPicPr>
          <p:cNvPr id="4" name="Picture 4"/>
          <p:cNvPicPr>
            <a:picLocks noChangeAspect="1"/>
          </p:cNvPicPr>
          <p:nvPr/>
        </p:nvPicPr>
        <p:blipFill>
          <a:blip r:embed="rId4"/>
          <a:srcRect/>
          <a:stretch>
            <a:fillRect/>
          </a:stretch>
        </p:blipFill>
        <p:spPr>
          <a:xfrm>
            <a:off x="4846646" y="9005234"/>
            <a:ext cx="1477179" cy="1091266"/>
          </a:xfrm>
          <a:prstGeom prst="rect">
            <a:avLst/>
          </a:prstGeom>
        </p:spPr>
      </p:pic>
      <p:sp>
        <p:nvSpPr>
          <p:cNvPr id="6" name="TextBox 6"/>
          <p:cNvSpPr txBox="1"/>
          <p:nvPr/>
        </p:nvSpPr>
        <p:spPr>
          <a:xfrm>
            <a:off x="1028700" y="5203831"/>
            <a:ext cx="9639300" cy="1492588"/>
          </a:xfrm>
          <a:prstGeom prst="rect">
            <a:avLst/>
          </a:prstGeom>
        </p:spPr>
        <p:txBody>
          <a:bodyPr wrap="square" lIns="0" tIns="0" rIns="0" bIns="0" rtlCol="0" anchor="t">
            <a:spAutoFit/>
          </a:bodyPr>
          <a:lstStyle/>
          <a:p>
            <a:pPr algn="l">
              <a:lnSpc>
                <a:spcPts val="5998"/>
              </a:lnSpc>
            </a:pPr>
            <a:r>
              <a:rPr lang="it-IT" sz="4299" spc="128" dirty="0">
                <a:solidFill>
                  <a:srgbClr val="043296"/>
                </a:solidFill>
                <a:latin typeface="Fira Sans Light Bold"/>
              </a:rPr>
              <a:t>Corso di formazione blended </a:t>
            </a:r>
            <a:br>
              <a:rPr lang="it-IT" sz="4299" spc="128" dirty="0">
                <a:solidFill>
                  <a:srgbClr val="043296"/>
                </a:solidFill>
                <a:latin typeface="Fira Sans Light Bold"/>
              </a:rPr>
            </a:br>
            <a:r>
              <a:rPr lang="it-IT" sz="4299" spc="128" dirty="0">
                <a:solidFill>
                  <a:srgbClr val="043296"/>
                </a:solidFill>
                <a:latin typeface="Fira Sans Light Bold"/>
              </a:rPr>
              <a:t>per insegnanti della scuola primaria</a:t>
            </a:r>
          </a:p>
        </p:txBody>
      </p:sp>
      <p:sp>
        <p:nvSpPr>
          <p:cNvPr id="7" name="TextBox 7"/>
          <p:cNvSpPr txBox="1"/>
          <p:nvPr/>
        </p:nvSpPr>
        <p:spPr>
          <a:xfrm>
            <a:off x="1138368" y="1722115"/>
            <a:ext cx="15168432" cy="596913"/>
          </a:xfrm>
          <a:prstGeom prst="rect">
            <a:avLst/>
          </a:prstGeom>
        </p:spPr>
        <p:txBody>
          <a:bodyPr lIns="0" tIns="0" rIns="0" bIns="0" rtlCol="0" anchor="t">
            <a:spAutoFit/>
          </a:bodyPr>
          <a:lstStyle/>
          <a:p>
            <a:pPr algn="l">
              <a:lnSpc>
                <a:spcPts val="4899"/>
              </a:lnSpc>
            </a:pPr>
            <a:r>
              <a:rPr lang="en-US" sz="3499" spc="104" dirty="0">
                <a:solidFill>
                  <a:srgbClr val="A066CB"/>
                </a:solidFill>
                <a:latin typeface="Fira Sans Medium Bold"/>
              </a:rPr>
              <a:t>SPACE*LAB Erasmus+ Project 2021-1-IT02-KA220-SCH-000032535</a:t>
            </a:r>
          </a:p>
        </p:txBody>
      </p:sp>
      <p:sp>
        <p:nvSpPr>
          <p:cNvPr id="8" name="TextBox 8"/>
          <p:cNvSpPr txBox="1"/>
          <p:nvPr/>
        </p:nvSpPr>
        <p:spPr>
          <a:xfrm>
            <a:off x="1028700" y="3314700"/>
            <a:ext cx="8491579" cy="1965331"/>
          </a:xfrm>
          <a:prstGeom prst="rect">
            <a:avLst/>
          </a:prstGeom>
        </p:spPr>
        <p:txBody>
          <a:bodyPr lIns="0" tIns="0" rIns="0" bIns="0" rtlCol="0" anchor="t">
            <a:spAutoFit/>
          </a:bodyPr>
          <a:lstStyle/>
          <a:p>
            <a:pPr algn="l">
              <a:lnSpc>
                <a:spcPts val="16099"/>
              </a:lnSpc>
            </a:pPr>
            <a:r>
              <a:rPr lang="en-US" sz="11499" dirty="0">
                <a:solidFill>
                  <a:srgbClr val="1836B2"/>
                </a:solidFill>
                <a:latin typeface="Montserrat"/>
              </a:rPr>
              <a:t>SPACE*Lab </a:t>
            </a:r>
          </a:p>
        </p:txBody>
      </p:sp>
      <p:sp>
        <p:nvSpPr>
          <p:cNvPr id="9" name="TextBox 9"/>
          <p:cNvSpPr txBox="1"/>
          <p:nvPr/>
        </p:nvSpPr>
        <p:spPr>
          <a:xfrm>
            <a:off x="3476413" y="621030"/>
            <a:ext cx="11335174" cy="407670"/>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Fira Sans Medium"/>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11" name="Immagine 10" descr="Immagine che contiene testo">
            <a:extLst>
              <a:ext uri="{FF2B5EF4-FFF2-40B4-BE49-F238E27FC236}">
                <a16:creationId xmlns:a16="http://schemas.microsoft.com/office/drawing/2014/main" id="{7F98675D-0C6C-A7CD-9417-B9E559B02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00" y="9184422"/>
            <a:ext cx="3589136" cy="752983"/>
          </a:xfrm>
          <a:prstGeom prst="rect">
            <a:avLst/>
          </a:prstGeom>
        </p:spPr>
      </p:pic>
      <p:pic>
        <p:nvPicPr>
          <p:cNvPr id="13" name="Immagine 12" descr="Immagine che contiene testo, grafica vettoriale, clipart">
            <a:extLst>
              <a:ext uri="{FF2B5EF4-FFF2-40B4-BE49-F238E27FC236}">
                <a16:creationId xmlns:a16="http://schemas.microsoft.com/office/drawing/2014/main" id="{9CEAA26D-AFC1-4790-041E-FF400498E4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6886" y="2705100"/>
            <a:ext cx="3429000" cy="22288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162800" y="1289542"/>
            <a:ext cx="10860891" cy="1180388"/>
          </a:xfrm>
          <a:prstGeom prst="rect">
            <a:avLst/>
          </a:prstGeom>
        </p:spPr>
        <p:txBody>
          <a:bodyPr wrap="square" lIns="0" tIns="0" rIns="0" bIns="0" rtlCol="0" anchor="t">
            <a:spAutoFit/>
          </a:bodyPr>
          <a:lstStyle/>
          <a:p>
            <a:pPr algn="l">
              <a:lnSpc>
                <a:spcPts val="9799"/>
              </a:lnSpc>
            </a:pPr>
            <a:r>
              <a:rPr lang="en-US" sz="6999" dirty="0" err="1">
                <a:solidFill>
                  <a:srgbClr val="FFFFFF"/>
                </a:solidFill>
                <a:latin typeface="Fira Sans Medium"/>
              </a:rPr>
              <a:t>Abilità</a:t>
            </a:r>
            <a:r>
              <a:rPr lang="en-US" sz="6999" dirty="0">
                <a:solidFill>
                  <a:srgbClr val="FFFFFF"/>
                </a:solidFill>
                <a:latin typeface="Fira Sans Medium"/>
              </a:rPr>
              <a:t> di </a:t>
            </a:r>
            <a:r>
              <a:rPr lang="en-US" sz="6999" dirty="0" err="1">
                <a:solidFill>
                  <a:srgbClr val="FFFFFF"/>
                </a:solidFill>
                <a:latin typeface="Fira Sans Medium"/>
              </a:rPr>
              <a:t>alfabetizzazione</a:t>
            </a:r>
            <a:endParaRPr lang="en-US" sz="6999" dirty="0">
              <a:solidFill>
                <a:srgbClr val="FFFFFF"/>
              </a:solidFill>
              <a:latin typeface="Fira Sans Medium"/>
            </a:endParaRPr>
          </a:p>
        </p:txBody>
      </p:sp>
      <p:grpSp>
        <p:nvGrpSpPr>
          <p:cNvPr id="6" name="Group 6"/>
          <p:cNvGrpSpPr/>
          <p:nvPr/>
        </p:nvGrpSpPr>
        <p:grpSpPr>
          <a:xfrm>
            <a:off x="1930400" y="3318195"/>
            <a:ext cx="14427199" cy="1753920"/>
            <a:chOff x="0" y="0"/>
            <a:chExt cx="19236266" cy="2338560"/>
          </a:xfrm>
        </p:grpSpPr>
        <p:sp>
          <p:nvSpPr>
            <p:cNvPr id="7" name="Freeform 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8" name="Group 8"/>
          <p:cNvGrpSpPr/>
          <p:nvPr/>
        </p:nvGrpSpPr>
        <p:grpSpPr>
          <a:xfrm>
            <a:off x="2460960" y="3712827"/>
            <a:ext cx="964656" cy="964656"/>
            <a:chOff x="0" y="0"/>
            <a:chExt cx="1286208" cy="1286208"/>
          </a:xfrm>
        </p:grpSpPr>
        <p:sp>
          <p:nvSpPr>
            <p:cNvPr id="9" name="Freeform 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4"/>
              <a:stretch>
                <a:fillRect r="3" b="3"/>
              </a:stretch>
            </a:blipFill>
          </p:spPr>
        </p:sp>
      </p:grpSp>
      <p:sp>
        <p:nvSpPr>
          <p:cNvPr id="10" name="TextBox 10"/>
          <p:cNvSpPr txBox="1"/>
          <p:nvPr/>
        </p:nvSpPr>
        <p:spPr>
          <a:xfrm>
            <a:off x="4070403" y="3712827"/>
            <a:ext cx="12172972" cy="13811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Information literacy</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comprendere fatti, cifre, statistiche, dati e imparare a distinguere fatti reali dalla finzione </a:t>
            </a:r>
            <a:endParaRPr lang="en-US" sz="3000" spc="-3" dirty="0">
              <a:solidFill>
                <a:srgbClr val="043296"/>
              </a:solidFill>
              <a:latin typeface="Fira Sans" panose="020B0503050000020004" pitchFamily="34" charset="0"/>
            </a:endParaRPr>
          </a:p>
          <a:p>
            <a:pPr algn="l">
              <a:lnSpc>
                <a:spcPts val="3600"/>
              </a:lnSpc>
            </a:pPr>
            <a:endParaRPr lang="en-US" sz="3000" spc="-3" dirty="0">
              <a:solidFill>
                <a:srgbClr val="043296"/>
              </a:solidFill>
              <a:latin typeface="Fira Sans Medium"/>
            </a:endParaRPr>
          </a:p>
        </p:txBody>
      </p:sp>
      <p:grpSp>
        <p:nvGrpSpPr>
          <p:cNvPr id="11" name="Group 11"/>
          <p:cNvGrpSpPr/>
          <p:nvPr/>
        </p:nvGrpSpPr>
        <p:grpSpPr>
          <a:xfrm>
            <a:off x="1930400" y="5510597"/>
            <a:ext cx="14427199" cy="1753920"/>
            <a:chOff x="0" y="0"/>
            <a:chExt cx="19236266" cy="2338560"/>
          </a:xfrm>
        </p:grpSpPr>
        <p:sp>
          <p:nvSpPr>
            <p:cNvPr id="12" name="Freeform 12"/>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3" name="Group 13"/>
          <p:cNvGrpSpPr/>
          <p:nvPr/>
        </p:nvGrpSpPr>
        <p:grpSpPr>
          <a:xfrm>
            <a:off x="2460960" y="5905228"/>
            <a:ext cx="964656" cy="964656"/>
            <a:chOff x="0" y="0"/>
            <a:chExt cx="1286208" cy="1286208"/>
          </a:xfrm>
        </p:grpSpPr>
        <p:sp>
          <p:nvSpPr>
            <p:cNvPr id="14" name="Freeform 14"/>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5"/>
              <a:stretch>
                <a:fillRect r="3" b="3"/>
              </a:stretch>
            </a:blipFill>
          </p:spPr>
        </p:sp>
      </p:grpSp>
      <p:sp>
        <p:nvSpPr>
          <p:cNvPr id="15" name="TextBox 15"/>
          <p:cNvSpPr txBox="1"/>
          <p:nvPr/>
        </p:nvSpPr>
        <p:spPr>
          <a:xfrm>
            <a:off x="4070403" y="5883392"/>
            <a:ext cx="12172972" cy="13811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Media literacy</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comprendere i metodi e i media dove vengono pubblicate le informazioni </a:t>
            </a:r>
            <a:endParaRPr lang="en-US" sz="3000" spc="-3" dirty="0">
              <a:solidFill>
                <a:srgbClr val="043296"/>
              </a:solidFill>
              <a:latin typeface="Fira Sans" panose="020B0503050000020004" pitchFamily="34" charset="0"/>
            </a:endParaRPr>
          </a:p>
          <a:p>
            <a:pPr algn="l">
              <a:lnSpc>
                <a:spcPts val="3600"/>
              </a:lnSpc>
            </a:pPr>
            <a:endParaRPr lang="en-US" sz="3000" spc="-3" dirty="0">
              <a:solidFill>
                <a:srgbClr val="043296"/>
              </a:solidFill>
              <a:latin typeface="Fira Sans Medium"/>
            </a:endParaRPr>
          </a:p>
        </p:txBody>
      </p:sp>
      <p:grpSp>
        <p:nvGrpSpPr>
          <p:cNvPr id="16" name="Group 16"/>
          <p:cNvGrpSpPr/>
          <p:nvPr/>
        </p:nvGrpSpPr>
        <p:grpSpPr>
          <a:xfrm>
            <a:off x="1930400" y="7702998"/>
            <a:ext cx="14427199" cy="1753920"/>
            <a:chOff x="0" y="0"/>
            <a:chExt cx="19236266" cy="2338560"/>
          </a:xfrm>
        </p:grpSpPr>
        <p:sp>
          <p:nvSpPr>
            <p:cNvPr id="17" name="Freeform 1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8" name="Group 18"/>
          <p:cNvGrpSpPr/>
          <p:nvPr/>
        </p:nvGrpSpPr>
        <p:grpSpPr>
          <a:xfrm>
            <a:off x="2460960" y="8072502"/>
            <a:ext cx="964656" cy="964656"/>
            <a:chOff x="0" y="0"/>
            <a:chExt cx="1286208" cy="1286208"/>
          </a:xfrm>
        </p:grpSpPr>
        <p:sp>
          <p:nvSpPr>
            <p:cNvPr id="19" name="Freeform 1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6"/>
              <a:stretch>
                <a:fillRect r="3" b="3"/>
              </a:stretch>
            </a:blipFill>
          </p:spPr>
        </p:sp>
      </p:grpSp>
      <p:sp>
        <p:nvSpPr>
          <p:cNvPr id="20" name="TextBox 20"/>
          <p:cNvSpPr txBox="1"/>
          <p:nvPr/>
        </p:nvSpPr>
        <p:spPr>
          <a:xfrm>
            <a:off x="4070403" y="7887467"/>
            <a:ext cx="12172972" cy="138499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Technology literacy</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conoscere  i dispositivi e le applicazioni che rendono possibile l’era dell’informazione e imparare ad utilizzarli in modo corretto</a:t>
            </a:r>
            <a:endParaRPr lang="en-US" sz="3000" spc="-3" dirty="0">
              <a:solidFill>
                <a:srgbClr val="043296"/>
              </a:solidFill>
              <a:latin typeface="Fira Sans" panose="020B0503050000020004" pitchFamily="34" charset="0"/>
            </a:endParaRPr>
          </a:p>
        </p:txBody>
      </p:sp>
      <p:pic>
        <p:nvPicPr>
          <p:cNvPr id="21" name="Immagine 20" descr="Immagine che contiene testo, grafica vettoriale, clipart">
            <a:extLst>
              <a:ext uri="{FF2B5EF4-FFF2-40B4-BE49-F238E27FC236}">
                <a16:creationId xmlns:a16="http://schemas.microsoft.com/office/drawing/2014/main" id="{6B8E3071-90C6-8026-60B4-E4E799B6EC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2" name="Immagine 21" descr="Immagine che contiene testo">
            <a:extLst>
              <a:ext uri="{FF2B5EF4-FFF2-40B4-BE49-F238E27FC236}">
                <a16:creationId xmlns:a16="http://schemas.microsoft.com/office/drawing/2014/main" id="{278C8EB0-DD6A-69FD-59C6-05025B104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grpSp>
        <p:nvGrpSpPr>
          <p:cNvPr id="5" name="Group 5"/>
          <p:cNvGrpSpPr/>
          <p:nvPr/>
        </p:nvGrpSpPr>
        <p:grpSpPr>
          <a:xfrm>
            <a:off x="2298440" y="3445242"/>
            <a:ext cx="13292794" cy="998771"/>
            <a:chOff x="0" y="0"/>
            <a:chExt cx="17192624" cy="1291790"/>
          </a:xfrm>
        </p:grpSpPr>
        <p:sp>
          <p:nvSpPr>
            <p:cNvPr id="6" name="Freeform 6"/>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7" name="Group 7"/>
          <p:cNvGrpSpPr/>
          <p:nvPr/>
        </p:nvGrpSpPr>
        <p:grpSpPr>
          <a:xfrm>
            <a:off x="2298440" y="4656296"/>
            <a:ext cx="13292794" cy="998771"/>
            <a:chOff x="0" y="0"/>
            <a:chExt cx="17192624" cy="1291790"/>
          </a:xfrm>
        </p:grpSpPr>
        <p:sp>
          <p:nvSpPr>
            <p:cNvPr id="8" name="Freeform 8"/>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9" name="Group 9"/>
          <p:cNvGrpSpPr/>
          <p:nvPr/>
        </p:nvGrpSpPr>
        <p:grpSpPr>
          <a:xfrm>
            <a:off x="2298440" y="5867349"/>
            <a:ext cx="13292794" cy="998771"/>
            <a:chOff x="0" y="0"/>
            <a:chExt cx="17192624" cy="1291790"/>
          </a:xfrm>
        </p:grpSpPr>
        <p:sp>
          <p:nvSpPr>
            <p:cNvPr id="10" name="Freeform 10"/>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1" name="Group 11"/>
          <p:cNvGrpSpPr/>
          <p:nvPr/>
        </p:nvGrpSpPr>
        <p:grpSpPr>
          <a:xfrm>
            <a:off x="2298440" y="7078404"/>
            <a:ext cx="13292794" cy="998771"/>
            <a:chOff x="0" y="0"/>
            <a:chExt cx="17192624" cy="1291790"/>
          </a:xfrm>
        </p:grpSpPr>
        <p:sp>
          <p:nvSpPr>
            <p:cNvPr id="12" name="Freeform 12"/>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3" name="Group 13"/>
          <p:cNvGrpSpPr/>
          <p:nvPr/>
        </p:nvGrpSpPr>
        <p:grpSpPr>
          <a:xfrm>
            <a:off x="2298440" y="8289458"/>
            <a:ext cx="13292794" cy="998771"/>
            <a:chOff x="0" y="0"/>
            <a:chExt cx="17192624" cy="1291790"/>
          </a:xfrm>
        </p:grpSpPr>
        <p:sp>
          <p:nvSpPr>
            <p:cNvPr id="14" name="Freeform 14"/>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6186" y="3676021"/>
            <a:ext cx="668854" cy="62287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2912" y="6046548"/>
            <a:ext cx="435403" cy="64037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2778" y="4910061"/>
            <a:ext cx="495537" cy="581076"/>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24581" y="7261757"/>
            <a:ext cx="632064" cy="632064"/>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01718" y="8439125"/>
            <a:ext cx="554928" cy="581076"/>
          </a:xfrm>
          <a:prstGeom prst="rect">
            <a:avLst/>
          </a:prstGeom>
        </p:spPr>
      </p:pic>
      <p:sp>
        <p:nvSpPr>
          <p:cNvPr id="20" name="TextBox 20"/>
          <p:cNvSpPr txBox="1"/>
          <p:nvPr/>
        </p:nvSpPr>
        <p:spPr>
          <a:xfrm>
            <a:off x="3679756" y="4733874"/>
            <a:ext cx="11911478" cy="923925"/>
          </a:xfrm>
          <a:prstGeom prst="rect">
            <a:avLst/>
          </a:prstGeom>
        </p:spPr>
        <p:txBody>
          <a:bodyPr lIns="0" tIns="0" rIns="0" bIns="0" rtlCol="0" anchor="t">
            <a:spAutoFit/>
          </a:bodyPr>
          <a:lstStyle/>
          <a:p>
            <a:pPr algn="l">
              <a:lnSpc>
                <a:spcPts val="3600"/>
              </a:lnSpc>
            </a:pPr>
            <a:r>
              <a:rPr lang="en-US" sz="3000" spc="-3" dirty="0">
                <a:solidFill>
                  <a:srgbClr val="043296"/>
                </a:solidFill>
                <a:latin typeface="Fira Sans Medium Bold"/>
              </a:rPr>
              <a:t>Leadership</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motivare e guidare un team nel raggiungimento di un obiettivo comune </a:t>
            </a:r>
            <a:endParaRPr lang="en-US" sz="3000" spc="-3" dirty="0">
              <a:solidFill>
                <a:srgbClr val="043296"/>
              </a:solidFill>
              <a:latin typeface="Fira Sans" panose="020B0503050000020004" pitchFamily="34" charset="0"/>
            </a:endParaRPr>
          </a:p>
        </p:txBody>
      </p:sp>
      <p:sp>
        <p:nvSpPr>
          <p:cNvPr id="21" name="TextBox 21"/>
          <p:cNvSpPr txBox="1"/>
          <p:nvPr/>
        </p:nvSpPr>
        <p:spPr>
          <a:xfrm>
            <a:off x="7274709" y="1289542"/>
            <a:ext cx="9870291" cy="1180388"/>
          </a:xfrm>
          <a:prstGeom prst="rect">
            <a:avLst/>
          </a:prstGeom>
        </p:spPr>
        <p:txBody>
          <a:bodyPr wrap="square" lIns="0" tIns="0" rIns="0" bIns="0" rtlCol="0" anchor="t">
            <a:spAutoFit/>
          </a:bodyPr>
          <a:lstStyle/>
          <a:p>
            <a:pPr algn="l">
              <a:lnSpc>
                <a:spcPts val="9799"/>
              </a:lnSpc>
            </a:pPr>
            <a:r>
              <a:rPr lang="en-US" sz="6999" dirty="0" err="1">
                <a:solidFill>
                  <a:srgbClr val="FFFFFF"/>
                </a:solidFill>
                <a:latin typeface="Fira Sans Medium"/>
              </a:rPr>
              <a:t>Competenze</a:t>
            </a:r>
            <a:r>
              <a:rPr lang="en-US" sz="6999" dirty="0">
                <a:solidFill>
                  <a:srgbClr val="FFFFFF"/>
                </a:solidFill>
                <a:latin typeface="Fira Sans Medium"/>
              </a:rPr>
              <a:t> per la vita </a:t>
            </a:r>
          </a:p>
        </p:txBody>
      </p:sp>
      <p:sp>
        <p:nvSpPr>
          <p:cNvPr id="22" name="TextBox 22"/>
          <p:cNvSpPr txBox="1"/>
          <p:nvPr/>
        </p:nvSpPr>
        <p:spPr>
          <a:xfrm>
            <a:off x="3679756" y="3541839"/>
            <a:ext cx="11657789" cy="923330"/>
          </a:xfrm>
          <a:prstGeom prst="rect">
            <a:avLst/>
          </a:prstGeom>
        </p:spPr>
        <p:txBody>
          <a:bodyPr lIns="0" tIns="0" rIns="0" bIns="0" rtlCol="0" anchor="t">
            <a:spAutoFit/>
          </a:bodyPr>
          <a:lstStyle/>
          <a:p>
            <a:pPr algn="l">
              <a:lnSpc>
                <a:spcPts val="3600"/>
              </a:lnSpc>
            </a:pPr>
            <a:r>
              <a:rPr lang="en-US" sz="3000" spc="-3" dirty="0" err="1">
                <a:solidFill>
                  <a:srgbClr val="043296"/>
                </a:solidFill>
                <a:latin typeface="Fira Sans Medium Bold"/>
              </a:rPr>
              <a:t>Flessibilità</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capacità di modificare i propri piani se necessario e adattarsi ai cambiamenti </a:t>
            </a:r>
            <a:endParaRPr lang="en-US" sz="3000" spc="-3" dirty="0">
              <a:solidFill>
                <a:srgbClr val="043296"/>
              </a:solidFill>
              <a:latin typeface="Fira Sans" panose="020B0503050000020004" pitchFamily="34" charset="0"/>
            </a:endParaRPr>
          </a:p>
        </p:txBody>
      </p:sp>
      <p:sp>
        <p:nvSpPr>
          <p:cNvPr id="23" name="TextBox 23"/>
          <p:cNvSpPr txBox="1"/>
          <p:nvPr/>
        </p:nvSpPr>
        <p:spPr>
          <a:xfrm>
            <a:off x="3679756" y="5900010"/>
            <a:ext cx="11657789" cy="923925"/>
          </a:xfrm>
          <a:prstGeom prst="rect">
            <a:avLst/>
          </a:prstGeom>
        </p:spPr>
        <p:txBody>
          <a:bodyPr lIns="0" tIns="0" rIns="0" bIns="0" rtlCol="0" anchor="t">
            <a:spAutoFit/>
          </a:bodyPr>
          <a:lstStyle/>
          <a:p>
            <a:pPr algn="l">
              <a:lnSpc>
                <a:spcPts val="3600"/>
              </a:lnSpc>
            </a:pPr>
            <a:r>
              <a:rPr lang="en-US" sz="3000" spc="-3" dirty="0" err="1">
                <a:solidFill>
                  <a:srgbClr val="043296"/>
                </a:solidFill>
                <a:latin typeface="Fira Sans Medium Bold"/>
              </a:rPr>
              <a:t>Iniziativa</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essere intrinsecamente motivato, avviare progetti e definire strategie e piani in autonomia </a:t>
            </a:r>
            <a:endParaRPr lang="en-US" sz="3000" spc="-3" dirty="0">
              <a:solidFill>
                <a:srgbClr val="043296"/>
              </a:solidFill>
              <a:latin typeface="Fira Sans" panose="020B0503050000020004" pitchFamily="34" charset="0"/>
            </a:endParaRPr>
          </a:p>
        </p:txBody>
      </p:sp>
      <p:sp>
        <p:nvSpPr>
          <p:cNvPr id="24" name="TextBox 24"/>
          <p:cNvSpPr txBox="1"/>
          <p:nvPr/>
        </p:nvSpPr>
        <p:spPr>
          <a:xfrm>
            <a:off x="3679756" y="7153887"/>
            <a:ext cx="11657789" cy="923330"/>
          </a:xfrm>
          <a:prstGeom prst="rect">
            <a:avLst/>
          </a:prstGeom>
        </p:spPr>
        <p:txBody>
          <a:bodyPr lIns="0" tIns="0" rIns="0" bIns="0" rtlCol="0" anchor="t">
            <a:spAutoFit/>
          </a:bodyPr>
          <a:lstStyle/>
          <a:p>
            <a:pPr algn="l">
              <a:lnSpc>
                <a:spcPts val="3600"/>
              </a:lnSpc>
            </a:pPr>
            <a:r>
              <a:rPr lang="en-US" sz="3000" spc="-3" dirty="0" err="1">
                <a:solidFill>
                  <a:srgbClr val="043296"/>
                </a:solidFill>
                <a:latin typeface="Fira Sans Medium Bold"/>
              </a:rPr>
              <a:t>Produttività</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abilità di definire delle priorità, pianificare e gestire il carico di lavoro</a:t>
            </a:r>
            <a:endParaRPr lang="en-US" sz="3000" spc="-3" dirty="0">
              <a:solidFill>
                <a:srgbClr val="043296"/>
              </a:solidFill>
              <a:latin typeface="Fira Sans" panose="020B0503050000020004" pitchFamily="34" charset="0"/>
            </a:endParaRPr>
          </a:p>
        </p:txBody>
      </p:sp>
      <p:sp>
        <p:nvSpPr>
          <p:cNvPr id="25" name="TextBox 25"/>
          <p:cNvSpPr txBox="1"/>
          <p:nvPr/>
        </p:nvSpPr>
        <p:spPr>
          <a:xfrm>
            <a:off x="3679756" y="8364304"/>
            <a:ext cx="11657789" cy="923925"/>
          </a:xfrm>
          <a:prstGeom prst="rect">
            <a:avLst/>
          </a:prstGeom>
        </p:spPr>
        <p:txBody>
          <a:bodyPr lIns="0" tIns="0" rIns="0" bIns="0" rtlCol="0" anchor="t">
            <a:spAutoFit/>
          </a:bodyPr>
          <a:lstStyle/>
          <a:p>
            <a:pPr algn="l">
              <a:lnSpc>
                <a:spcPts val="3600"/>
              </a:lnSpc>
            </a:pPr>
            <a:r>
              <a:rPr lang="en-US" sz="3000" spc="-3" dirty="0" err="1">
                <a:solidFill>
                  <a:srgbClr val="043296"/>
                </a:solidFill>
                <a:latin typeface="Fira Sans Medium Bold"/>
              </a:rPr>
              <a:t>Competenze</a:t>
            </a:r>
            <a:r>
              <a:rPr lang="en-US" sz="3000" spc="-3" dirty="0">
                <a:solidFill>
                  <a:srgbClr val="043296"/>
                </a:solidFill>
                <a:latin typeface="Fira Sans Medium Bold"/>
              </a:rPr>
              <a:t> </a:t>
            </a:r>
            <a:r>
              <a:rPr lang="en-US" sz="3000" spc="-3" dirty="0" err="1">
                <a:solidFill>
                  <a:srgbClr val="043296"/>
                </a:solidFill>
                <a:latin typeface="Fira Sans Medium Bold"/>
              </a:rPr>
              <a:t>sociali</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incontrarsi e fare rete con altri soggetti per reciproco vantaggio, interagire con gli altri in modo efficace </a:t>
            </a:r>
            <a:endParaRPr lang="en-US" sz="3000" spc="-3" dirty="0">
              <a:solidFill>
                <a:srgbClr val="043296"/>
              </a:solidFill>
              <a:latin typeface="Fira Sans" panose="020B0503050000020004" pitchFamily="34" charset="0"/>
            </a:endParaRPr>
          </a:p>
        </p:txBody>
      </p:sp>
      <p:pic>
        <p:nvPicPr>
          <p:cNvPr id="26" name="Immagine 25" descr="Immagine che contiene testo, grafica vettoriale, clipart">
            <a:extLst>
              <a:ext uri="{FF2B5EF4-FFF2-40B4-BE49-F238E27FC236}">
                <a16:creationId xmlns:a16="http://schemas.microsoft.com/office/drawing/2014/main" id="{06CEE3A1-4DD6-9E4C-6265-F32ADA39FD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A4B30BB2-63F2-6FB6-7A22-6FD329AC83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2133600" y="2476500"/>
            <a:ext cx="12190736" cy="6615914"/>
          </a:xfrm>
          <a:prstGeom prst="rect">
            <a:avLst/>
          </a:prstGeom>
        </p:spPr>
        <p:txBody>
          <a:bodyPr lIns="0" tIns="0" rIns="0" bIns="0" rtlCol="0" anchor="t">
            <a:spAutoFit/>
          </a:bodyPr>
          <a:lstStyle/>
          <a:p>
            <a:pPr>
              <a:spcBef>
                <a:spcPct val="0"/>
              </a:spcBef>
            </a:pPr>
            <a:r>
              <a:rPr lang="it-IT" sz="4299" dirty="0">
                <a:solidFill>
                  <a:srgbClr val="1836B2"/>
                </a:solidFill>
                <a:latin typeface="Fira Sans Medium"/>
              </a:rPr>
              <a:t>Ci sono sei passaggi da considerare per realizzare una lezione incentrata sulle STEAM, indipendentemente dalla materia di competenza: </a:t>
            </a:r>
          </a:p>
          <a:p>
            <a:pPr>
              <a:spcBef>
                <a:spcPct val="0"/>
              </a:spcBef>
            </a:pPr>
            <a:r>
              <a:rPr lang="it-IT" sz="4299" dirty="0">
                <a:solidFill>
                  <a:srgbClr val="1836B2"/>
                </a:solidFill>
                <a:latin typeface="Fira Sans Medium"/>
              </a:rPr>
              <a:t>1. Mettere a fuoco</a:t>
            </a:r>
          </a:p>
          <a:p>
            <a:pPr>
              <a:spcBef>
                <a:spcPct val="0"/>
              </a:spcBef>
            </a:pPr>
            <a:r>
              <a:rPr lang="it-IT" sz="4299" dirty="0">
                <a:solidFill>
                  <a:srgbClr val="1836B2"/>
                </a:solidFill>
                <a:latin typeface="Fira Sans Medium"/>
              </a:rPr>
              <a:t>2. Entrare nel dettaglio </a:t>
            </a:r>
          </a:p>
          <a:p>
            <a:pPr>
              <a:spcBef>
                <a:spcPct val="0"/>
              </a:spcBef>
            </a:pPr>
            <a:r>
              <a:rPr lang="it-IT" sz="4299" dirty="0">
                <a:solidFill>
                  <a:srgbClr val="1836B2"/>
                </a:solidFill>
                <a:latin typeface="Fira Sans Medium"/>
              </a:rPr>
              <a:t>3. Scoprire </a:t>
            </a:r>
          </a:p>
          <a:p>
            <a:pPr>
              <a:spcBef>
                <a:spcPct val="0"/>
              </a:spcBef>
            </a:pPr>
            <a:r>
              <a:rPr lang="it-IT" sz="4299" dirty="0">
                <a:solidFill>
                  <a:srgbClr val="1836B2"/>
                </a:solidFill>
                <a:latin typeface="Fira Sans Medium"/>
              </a:rPr>
              <a:t>4. Mettere in pratica </a:t>
            </a:r>
          </a:p>
          <a:p>
            <a:pPr>
              <a:spcBef>
                <a:spcPct val="0"/>
              </a:spcBef>
            </a:pPr>
            <a:r>
              <a:rPr lang="it-IT" sz="4299" dirty="0">
                <a:solidFill>
                  <a:srgbClr val="1836B2"/>
                </a:solidFill>
                <a:latin typeface="Fira Sans Medium"/>
              </a:rPr>
              <a:t>5. Presentare</a:t>
            </a:r>
          </a:p>
          <a:p>
            <a:pPr>
              <a:spcBef>
                <a:spcPct val="0"/>
              </a:spcBef>
            </a:pPr>
            <a:r>
              <a:rPr lang="it-IT" sz="4299" dirty="0">
                <a:solidFill>
                  <a:srgbClr val="1836B2"/>
                </a:solidFill>
                <a:latin typeface="Fira Sans Medium"/>
              </a:rPr>
              <a:t>6. Collegare</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62905" y="5401066"/>
            <a:ext cx="4039985" cy="4114800"/>
          </a:xfrm>
          <a:prstGeom prst="rect">
            <a:avLst/>
          </a:prstGeom>
        </p:spPr>
      </p:pic>
      <p:sp>
        <p:nvSpPr>
          <p:cNvPr id="7" name="TextBox 7"/>
          <p:cNvSpPr txBox="1"/>
          <p:nvPr/>
        </p:nvSpPr>
        <p:spPr>
          <a:xfrm>
            <a:off x="2098761" y="1066473"/>
            <a:ext cx="15486524" cy="1277786"/>
          </a:xfrm>
          <a:prstGeom prst="rect">
            <a:avLst/>
          </a:prstGeom>
        </p:spPr>
        <p:txBody>
          <a:bodyPr wrap="square" lIns="0" tIns="0" rIns="0" bIns="0" rtlCol="0" anchor="t">
            <a:spAutoFit/>
          </a:bodyPr>
          <a:lstStyle/>
          <a:p>
            <a:pPr algn="l">
              <a:lnSpc>
                <a:spcPts val="10640"/>
              </a:lnSpc>
            </a:pPr>
            <a:r>
              <a:rPr lang="it-IT" sz="7600" dirty="0">
                <a:solidFill>
                  <a:srgbClr val="1836B2"/>
                </a:solidFill>
                <a:latin typeface="Fira Sans Medium Bold"/>
              </a:rPr>
              <a:t>Come costruire una lezione STEAM: </a:t>
            </a:r>
          </a:p>
        </p:txBody>
      </p:sp>
      <p:pic>
        <p:nvPicPr>
          <p:cNvPr id="8" name="Immagine 7" descr="Immagine che contiene testo, grafica vettoriale, clipart">
            <a:extLst>
              <a:ext uri="{FF2B5EF4-FFF2-40B4-BE49-F238E27FC236}">
                <a16:creationId xmlns:a16="http://schemas.microsoft.com/office/drawing/2014/main" id="{2FA6E21A-2EE4-E5DD-79E9-2B6F699D8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A8D68186-33BC-403A-F9E2-C4D86EB449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5786" y="1008861"/>
            <a:ext cx="8732214" cy="1219987"/>
          </a:xfrm>
          <a:prstGeom prst="rect">
            <a:avLst/>
          </a:prstGeom>
        </p:spPr>
      </p:pic>
      <p:sp>
        <p:nvSpPr>
          <p:cNvPr id="3" name="TextBox 3"/>
          <p:cNvSpPr txBox="1"/>
          <p:nvPr/>
        </p:nvSpPr>
        <p:spPr>
          <a:xfrm>
            <a:off x="9840102" y="1000044"/>
            <a:ext cx="9099606" cy="1104271"/>
          </a:xfrm>
          <a:prstGeom prst="rect">
            <a:avLst/>
          </a:prstGeom>
        </p:spPr>
        <p:txBody>
          <a:bodyPr lIns="0" tIns="0" rIns="0" bIns="0" rtlCol="0" anchor="t">
            <a:spAutoFit/>
          </a:bodyPr>
          <a:lstStyle/>
          <a:p>
            <a:pPr algn="l">
              <a:lnSpc>
                <a:spcPts val="8959"/>
              </a:lnSpc>
            </a:pPr>
            <a:r>
              <a:rPr lang="en-US" sz="6399" dirty="0">
                <a:solidFill>
                  <a:srgbClr val="FFFFFF"/>
                </a:solidFill>
                <a:latin typeface="Fira Sans Medium"/>
              </a:rPr>
              <a:t>The STEAM Classroom</a:t>
            </a:r>
          </a:p>
        </p:txBody>
      </p:sp>
      <p:pic>
        <p:nvPicPr>
          <p:cNvPr id="4" name="Picture 4"/>
          <p:cNvPicPr>
            <a:picLocks noChangeAspect="1"/>
          </p:cNvPicPr>
          <p:nvPr/>
        </p:nvPicPr>
        <p:blipFill>
          <a:blip r:embed="rId4"/>
          <a:srcRect l="1623" t="48502" b="9549"/>
          <a:stretch>
            <a:fillRect/>
          </a:stretch>
        </p:blipFill>
        <p:spPr>
          <a:xfrm>
            <a:off x="4453056" y="2286000"/>
            <a:ext cx="9381887" cy="8001000"/>
          </a:xfrm>
          <a:prstGeom prst="rect">
            <a:avLst/>
          </a:prstGeom>
        </p:spPr>
      </p:pic>
      <p:pic>
        <p:nvPicPr>
          <p:cNvPr id="7" name="Immagine 6" descr="Immagine che contiene testo, grafica vettoriale, clipart">
            <a:extLst>
              <a:ext uri="{FF2B5EF4-FFF2-40B4-BE49-F238E27FC236}">
                <a16:creationId xmlns:a16="http://schemas.microsoft.com/office/drawing/2014/main" id="{4ED4803D-56B3-9669-6455-260C82F0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FE3550F8-C005-08AC-D697-60D9377683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grafica vettoriale, clipart">
            <a:extLst>
              <a:ext uri="{FF2B5EF4-FFF2-40B4-BE49-F238E27FC236}">
                <a16:creationId xmlns:a16="http://schemas.microsoft.com/office/drawing/2014/main" id="{9A562165-BF70-1958-14F4-D2502BD70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54002" y="1025576"/>
            <a:ext cx="7933998" cy="1108467"/>
          </a:xfrm>
          <a:prstGeom prst="rect">
            <a:avLst/>
          </a:prstGeom>
        </p:spPr>
      </p:pic>
      <p:sp>
        <p:nvSpPr>
          <p:cNvPr id="3" name="TextBox 3"/>
          <p:cNvSpPr txBox="1"/>
          <p:nvPr/>
        </p:nvSpPr>
        <p:spPr>
          <a:xfrm>
            <a:off x="11056363" y="952500"/>
            <a:ext cx="9136637" cy="1180388"/>
          </a:xfrm>
          <a:prstGeom prst="rect">
            <a:avLst/>
          </a:prstGeom>
        </p:spPr>
        <p:txBody>
          <a:bodyPr lIns="0" tIns="0" rIns="0" bIns="0" rtlCol="0" anchor="t">
            <a:spAutoFit/>
          </a:bodyPr>
          <a:lstStyle/>
          <a:p>
            <a:pPr algn="l">
              <a:lnSpc>
                <a:spcPts val="9799"/>
              </a:lnSpc>
            </a:pPr>
            <a:r>
              <a:rPr lang="en-US" sz="6999" dirty="0" err="1">
                <a:solidFill>
                  <a:srgbClr val="FFFFFF"/>
                </a:solidFill>
                <a:latin typeface="Fira Sans Medium"/>
              </a:rPr>
              <a:t>Mettere</a:t>
            </a:r>
            <a:r>
              <a:rPr lang="en-US" sz="6999" dirty="0">
                <a:solidFill>
                  <a:srgbClr val="FFFFFF"/>
                </a:solidFill>
                <a:latin typeface="Fira Sans Medium"/>
              </a:rPr>
              <a:t> a fuoco</a:t>
            </a:r>
          </a:p>
        </p:txBody>
      </p:sp>
      <p:sp>
        <p:nvSpPr>
          <p:cNvPr id="4" name="TextBox 4"/>
          <p:cNvSpPr txBox="1"/>
          <p:nvPr/>
        </p:nvSpPr>
        <p:spPr>
          <a:xfrm>
            <a:off x="9935880" y="2950928"/>
            <a:ext cx="7664041" cy="4378571"/>
          </a:xfrm>
          <a:prstGeom prst="rect">
            <a:avLst/>
          </a:prstGeom>
        </p:spPr>
        <p:txBody>
          <a:bodyPr lIns="0" tIns="0" rIns="0" bIns="0" rtlCol="0" anchor="t">
            <a:spAutoFit/>
          </a:bodyPr>
          <a:lstStyle/>
          <a:p>
            <a:pPr marL="666734" lvl="1" indent="-333367">
              <a:lnSpc>
                <a:spcPts val="4277"/>
              </a:lnSpc>
              <a:buFont typeface="Arial"/>
              <a:buChar char="•"/>
            </a:pPr>
            <a:r>
              <a:rPr lang="it-IT" sz="3088" dirty="0">
                <a:solidFill>
                  <a:srgbClr val="043296"/>
                </a:solidFill>
                <a:latin typeface="Fira Sans Medium"/>
              </a:rPr>
              <a:t>In questa fase, individuiamo una domanda essenziale alla quale rispondere o un problema da risolvere. </a:t>
            </a:r>
          </a:p>
          <a:p>
            <a:pPr marL="666734" lvl="1" indent="-333367">
              <a:lnSpc>
                <a:spcPts val="4277"/>
              </a:lnSpc>
              <a:buFont typeface="Arial"/>
              <a:buChar char="•"/>
            </a:pPr>
            <a:r>
              <a:rPr lang="it-IT" sz="3088" dirty="0">
                <a:solidFill>
                  <a:srgbClr val="043296"/>
                </a:solidFill>
                <a:latin typeface="Fira Sans Medium"/>
              </a:rPr>
              <a:t>È importante concentrarsi su come questa domanda o problema si possa collegare alle materie STEAM che si vogliono trattare. </a:t>
            </a:r>
          </a:p>
          <a:p>
            <a:pPr algn="l">
              <a:lnSpc>
                <a:spcPts val="4277"/>
              </a:lnSpc>
            </a:pPr>
            <a:endParaRPr lang="en-US" sz="3088" dirty="0">
              <a:solidFill>
                <a:srgbClr val="043296"/>
              </a:solidFill>
              <a:latin typeface="Fira Sans Medium"/>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79" y="-8965"/>
            <a:ext cx="9358012" cy="10287002"/>
          </a:xfrm>
          <a:prstGeom prst="rect">
            <a:avLst/>
          </a:prstGeom>
        </p:spPr>
      </p:pic>
      <p:pic>
        <p:nvPicPr>
          <p:cNvPr id="6" name="Picture 6"/>
          <p:cNvPicPr>
            <a:picLocks noChangeAspect="1"/>
          </p:cNvPicPr>
          <p:nvPr/>
        </p:nvPicPr>
        <p:blipFill>
          <a:blip r:embed="rId7"/>
          <a:srcRect/>
          <a:stretch>
            <a:fillRect/>
          </a:stretch>
        </p:blipFill>
        <p:spPr>
          <a:xfrm>
            <a:off x="614093" y="1973418"/>
            <a:ext cx="6212640" cy="6212640"/>
          </a:xfrm>
          <a:prstGeom prst="rect">
            <a:avLst/>
          </a:prstGeom>
        </p:spPr>
      </p:pic>
      <p:pic>
        <p:nvPicPr>
          <p:cNvPr id="10" name="Immagine 9" descr="Immagine che contiene testo">
            <a:extLst>
              <a:ext uri="{FF2B5EF4-FFF2-40B4-BE49-F238E27FC236}">
                <a16:creationId xmlns:a16="http://schemas.microsoft.com/office/drawing/2014/main" id="{A92FDB2B-229D-AC4B-6A55-09839D3061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3429725"/>
            <a:ext cx="8430062" cy="4814780"/>
          </a:xfrm>
          <a:prstGeom prst="rect">
            <a:avLst/>
          </a:prstGeom>
        </p:spPr>
        <p:txBody>
          <a:bodyPr lIns="0" tIns="0" rIns="0" bIns="0" rtlCol="0" anchor="t">
            <a:spAutoFit/>
          </a:bodyPr>
          <a:lstStyle/>
          <a:p>
            <a:pPr marL="647700" lvl="1" indent="-323850">
              <a:lnSpc>
                <a:spcPts val="4155"/>
              </a:lnSpc>
              <a:buFont typeface="Arial"/>
              <a:buChar char="•"/>
            </a:pPr>
            <a:r>
              <a:rPr lang="it-IT" sz="3000" dirty="0">
                <a:solidFill>
                  <a:srgbClr val="043296"/>
                </a:solidFill>
                <a:latin typeface="Fira Sans Medium"/>
              </a:rPr>
              <a:t>Cercare gli elementi collegati al problema che volete risolvere. </a:t>
            </a:r>
          </a:p>
          <a:p>
            <a:pPr marL="647700" lvl="1" indent="-323850">
              <a:lnSpc>
                <a:spcPts val="4155"/>
              </a:lnSpc>
              <a:buFont typeface="Arial"/>
              <a:buChar char="•"/>
            </a:pPr>
            <a:r>
              <a:rPr lang="it-IT" sz="3000" dirty="0">
                <a:solidFill>
                  <a:srgbClr val="043296"/>
                </a:solidFill>
                <a:latin typeface="Fira Sans Medium"/>
              </a:rPr>
              <a:t>Osservare le correlazioni tra le diverse aree di contenuto, perché il problema esiste e come può essere risolto. </a:t>
            </a:r>
          </a:p>
          <a:p>
            <a:pPr marL="647700" lvl="1" indent="-323850">
              <a:lnSpc>
                <a:spcPts val="4155"/>
              </a:lnSpc>
              <a:buFont typeface="Arial"/>
              <a:buChar char="•"/>
            </a:pPr>
            <a:r>
              <a:rPr lang="it-IT" sz="3000" dirty="0">
                <a:solidFill>
                  <a:srgbClr val="043296"/>
                </a:solidFill>
                <a:latin typeface="Fira Sans Medium"/>
              </a:rPr>
              <a:t>Scoprire le informazioni di base  più rilevanti, le abilità che gli studenti posseggono già o che devono acquisire per potere risolvere questo problema. </a:t>
            </a: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0890" y="745069"/>
            <a:ext cx="8653666" cy="9344100"/>
          </a:xfrm>
          <a:prstGeom prst="rect">
            <a:avLst/>
          </a:prstGeom>
        </p:spPr>
      </p:pic>
      <p:pic>
        <p:nvPicPr>
          <p:cNvPr id="4" name="Picture 4"/>
          <p:cNvPicPr>
            <a:picLocks noChangeAspect="1"/>
          </p:cNvPicPr>
          <p:nvPr/>
        </p:nvPicPr>
        <p:blipFill>
          <a:blip r:embed="rId4"/>
          <a:srcRect/>
          <a:stretch>
            <a:fillRect/>
          </a:stretch>
        </p:blipFill>
        <p:spPr>
          <a:xfrm>
            <a:off x="1947202" y="2702103"/>
            <a:ext cx="5430031" cy="543003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25000" y="1028700"/>
            <a:ext cx="8763000" cy="1108467"/>
          </a:xfrm>
          <a:prstGeom prst="rect">
            <a:avLst/>
          </a:prstGeom>
        </p:spPr>
      </p:pic>
      <p:sp>
        <p:nvSpPr>
          <p:cNvPr id="8" name="TextBox 8"/>
          <p:cNvSpPr txBox="1"/>
          <p:nvPr/>
        </p:nvSpPr>
        <p:spPr>
          <a:xfrm>
            <a:off x="10058400" y="973777"/>
            <a:ext cx="9136637" cy="1180388"/>
          </a:xfrm>
          <a:prstGeom prst="rect">
            <a:avLst/>
          </a:prstGeom>
        </p:spPr>
        <p:txBody>
          <a:bodyPr lIns="0" tIns="0" rIns="0" bIns="0" rtlCol="0" anchor="t">
            <a:spAutoFit/>
          </a:bodyPr>
          <a:lstStyle/>
          <a:p>
            <a:pPr algn="l">
              <a:lnSpc>
                <a:spcPts val="9799"/>
              </a:lnSpc>
            </a:pPr>
            <a:r>
              <a:rPr lang="en-US" sz="6999" dirty="0" err="1">
                <a:solidFill>
                  <a:srgbClr val="FFFFFF"/>
                </a:solidFill>
                <a:latin typeface="Fira Sans Medium"/>
              </a:rPr>
              <a:t>Entrare</a:t>
            </a:r>
            <a:r>
              <a:rPr lang="en-US" sz="6999" dirty="0">
                <a:solidFill>
                  <a:srgbClr val="FFFFFF"/>
                </a:solidFill>
                <a:latin typeface="Fira Sans Medium"/>
              </a:rPr>
              <a:t> </a:t>
            </a:r>
            <a:r>
              <a:rPr lang="en-US" sz="6999" dirty="0" err="1">
                <a:solidFill>
                  <a:srgbClr val="FFFFFF"/>
                </a:solidFill>
                <a:latin typeface="Fira Sans Medium"/>
              </a:rPr>
              <a:t>nei</a:t>
            </a:r>
            <a:r>
              <a:rPr lang="en-US" sz="6999" dirty="0">
                <a:solidFill>
                  <a:srgbClr val="FFFFFF"/>
                </a:solidFill>
                <a:latin typeface="Fira Sans Medium"/>
              </a:rPr>
              <a:t> </a:t>
            </a:r>
            <a:r>
              <a:rPr lang="en-US" sz="6999" dirty="0" err="1">
                <a:solidFill>
                  <a:srgbClr val="FFFFFF"/>
                </a:solidFill>
                <a:latin typeface="Fira Sans Medium"/>
              </a:rPr>
              <a:t>dettagli</a:t>
            </a:r>
            <a:endParaRPr lang="en-US" sz="6999" dirty="0">
              <a:solidFill>
                <a:srgbClr val="FFFFFF"/>
              </a:solidFill>
              <a:latin typeface="Fira Sans Medium"/>
            </a:endParaRPr>
          </a:p>
        </p:txBody>
      </p:sp>
      <p:pic>
        <p:nvPicPr>
          <p:cNvPr id="9" name="Immagine 8" descr="Immagine che contiene testo, grafica vettoriale, clipart">
            <a:extLst>
              <a:ext uri="{FF2B5EF4-FFF2-40B4-BE49-F238E27FC236}">
                <a16:creationId xmlns:a16="http://schemas.microsoft.com/office/drawing/2014/main" id="{F173C4D9-FACE-03DA-3A6A-0A8ACFF890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57A5AFF-A777-8724-D7AC-04FB7F47A5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25576"/>
            <a:ext cx="9585984" cy="1339268"/>
          </a:xfrm>
          <a:prstGeom prst="rect">
            <a:avLst/>
          </a:prstGeom>
        </p:spPr>
      </p:pic>
      <p:sp>
        <p:nvSpPr>
          <p:cNvPr id="3" name="TextBox 3"/>
          <p:cNvSpPr txBox="1"/>
          <p:nvPr/>
        </p:nvSpPr>
        <p:spPr>
          <a:xfrm>
            <a:off x="9677400" y="1152525"/>
            <a:ext cx="7176881" cy="1019175"/>
          </a:xfrm>
          <a:prstGeom prst="rect">
            <a:avLst/>
          </a:prstGeom>
        </p:spPr>
        <p:txBody>
          <a:bodyPr lIns="0" tIns="0" rIns="0" bIns="0" rtlCol="0" anchor="t">
            <a:spAutoFit/>
          </a:bodyPr>
          <a:lstStyle/>
          <a:p>
            <a:pPr algn="l">
              <a:lnSpc>
                <a:spcPts val="8399"/>
              </a:lnSpc>
            </a:pPr>
            <a:r>
              <a:rPr lang="en-US" sz="5999" dirty="0" err="1">
                <a:solidFill>
                  <a:srgbClr val="FFFFFF"/>
                </a:solidFill>
                <a:latin typeface="Fira Sans Medium"/>
              </a:rPr>
              <a:t>Scoprire</a:t>
            </a:r>
            <a:endParaRPr lang="en-US" sz="5999" dirty="0">
              <a:solidFill>
                <a:srgbClr val="FFFFFF"/>
              </a:solidFill>
              <a:latin typeface="Fira Sans Medium"/>
            </a:endParaRPr>
          </a:p>
        </p:txBody>
      </p:sp>
      <p:sp>
        <p:nvSpPr>
          <p:cNvPr id="4" name="TextBox 4"/>
          <p:cNvSpPr txBox="1"/>
          <p:nvPr/>
        </p:nvSpPr>
        <p:spPr>
          <a:xfrm>
            <a:off x="8919893" y="3662347"/>
            <a:ext cx="8339407" cy="5044971"/>
          </a:xfrm>
          <a:prstGeom prst="rect">
            <a:avLst/>
          </a:prstGeom>
        </p:spPr>
        <p:txBody>
          <a:bodyPr lIns="0" tIns="0" rIns="0" bIns="0" rtlCol="0" anchor="t">
            <a:spAutoFit/>
          </a:bodyPr>
          <a:lstStyle/>
          <a:p>
            <a:pPr marL="684246" lvl="1" indent="-342123" algn="just">
              <a:lnSpc>
                <a:spcPts val="4389"/>
              </a:lnSpc>
              <a:buFont typeface="Arial"/>
              <a:buChar char="•"/>
            </a:pPr>
            <a:r>
              <a:rPr lang="it-IT" sz="3169" dirty="0">
                <a:solidFill>
                  <a:srgbClr val="043296"/>
                </a:solidFill>
                <a:latin typeface="Fira Sans Medium"/>
              </a:rPr>
              <a:t>Questa fase riguarda la ricerca attiva; gli studenti cercano possibili soluzioni e individuano cosa NON funziona nelle soluzioni già esistenti. </a:t>
            </a:r>
          </a:p>
          <a:p>
            <a:pPr marL="684246" lvl="1" indent="-342123" algn="just">
              <a:lnSpc>
                <a:spcPts val="4389"/>
              </a:lnSpc>
              <a:buFont typeface="Arial"/>
              <a:buChar char="•"/>
            </a:pPr>
            <a:r>
              <a:rPr lang="it-IT" sz="3169" dirty="0">
                <a:solidFill>
                  <a:srgbClr val="043296"/>
                </a:solidFill>
                <a:latin typeface="Fira Sans Medium"/>
              </a:rPr>
              <a:t>L’insegnante può utilizzare questa fase per analizzare le lacune che gli studenti possono avere e spiegare quei contenuti in modo esplicito.</a:t>
            </a:r>
          </a:p>
          <a:p>
            <a:pPr algn="l">
              <a:lnSpc>
                <a:spcPts val="4389"/>
              </a:lnSpc>
            </a:pPr>
            <a:endParaRPr lang="en-US" sz="3169" dirty="0">
              <a:solidFill>
                <a:srgbClr val="043296"/>
              </a:solidFill>
              <a:latin typeface="Fira Sans Medium"/>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3788" y="-38100"/>
            <a:ext cx="9083400" cy="10287000"/>
          </a:xfrm>
          <a:prstGeom prst="rect">
            <a:avLst/>
          </a:prstGeom>
        </p:spPr>
      </p:pic>
      <p:pic>
        <p:nvPicPr>
          <p:cNvPr id="6" name="Picture 6"/>
          <p:cNvPicPr>
            <a:picLocks noChangeAspect="1"/>
          </p:cNvPicPr>
          <p:nvPr/>
        </p:nvPicPr>
        <p:blipFill>
          <a:blip r:embed="rId6"/>
          <a:srcRect/>
          <a:stretch>
            <a:fillRect/>
          </a:stretch>
        </p:blipFill>
        <p:spPr>
          <a:xfrm>
            <a:off x="1028700" y="3274890"/>
            <a:ext cx="5678424" cy="5678424"/>
          </a:xfrm>
          <a:prstGeom prst="rect">
            <a:avLst/>
          </a:prstGeom>
        </p:spPr>
      </p:pic>
      <p:pic>
        <p:nvPicPr>
          <p:cNvPr id="9" name="Immagine 8" descr="Immagine che contiene testo, grafica vettoriale, clipart">
            <a:extLst>
              <a:ext uri="{FF2B5EF4-FFF2-40B4-BE49-F238E27FC236}">
                <a16:creationId xmlns:a16="http://schemas.microsoft.com/office/drawing/2014/main" id="{51367B0A-7FF4-1CFF-8E72-B7BD5E1472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9E53DB8E-60CE-7468-FFF5-82CD5568FB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45151" y="3538865"/>
            <a:ext cx="7597176" cy="4276171"/>
          </a:xfrm>
          <a:prstGeom prst="rect">
            <a:avLst/>
          </a:prstGeom>
        </p:spPr>
        <p:txBody>
          <a:bodyPr lIns="0" tIns="0" rIns="0" bIns="0" rtlCol="0" anchor="t">
            <a:spAutoFit/>
          </a:bodyPr>
          <a:lstStyle/>
          <a:p>
            <a:pPr marL="647700" lvl="1" indent="-323850" algn="just">
              <a:lnSpc>
                <a:spcPts val="4155"/>
              </a:lnSpc>
              <a:buFont typeface="Arial"/>
              <a:buChar char="•"/>
            </a:pPr>
            <a:r>
              <a:rPr lang="it-IT" sz="3000" dirty="0">
                <a:solidFill>
                  <a:srgbClr val="043296"/>
                </a:solidFill>
                <a:latin typeface="Fira Sans Medium"/>
              </a:rPr>
              <a:t>Dopo avere analizzato un problema o una domanda, gli studenti possono iniziare a sviluppare la loro soluzione al problema.</a:t>
            </a:r>
          </a:p>
          <a:p>
            <a:pPr marL="647700" lvl="1" indent="-323850" algn="just">
              <a:lnSpc>
                <a:spcPts val="4155"/>
              </a:lnSpc>
              <a:buFont typeface="Arial"/>
              <a:buChar char="•"/>
            </a:pPr>
            <a:r>
              <a:rPr lang="it-IT" sz="3000" dirty="0">
                <a:solidFill>
                  <a:srgbClr val="043296"/>
                </a:solidFill>
                <a:latin typeface="Fira Sans Medium"/>
              </a:rPr>
              <a:t>In questo modo possono utilizzare le abilità, i processi e le conoscenze acquisite  nella fase della scoperta. </a:t>
            </a:r>
          </a:p>
          <a:p>
            <a:pPr algn="just">
              <a:lnSpc>
                <a:spcPts val="4155"/>
              </a:lnSpc>
            </a:pP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10134600" y="1185343"/>
            <a:ext cx="7176881" cy="1011752"/>
          </a:xfrm>
          <a:prstGeom prst="rect">
            <a:avLst/>
          </a:prstGeom>
        </p:spPr>
        <p:txBody>
          <a:bodyPr lIns="0" tIns="0" rIns="0" bIns="0" rtlCol="0" anchor="t">
            <a:spAutoFit/>
          </a:bodyPr>
          <a:lstStyle/>
          <a:p>
            <a:pPr>
              <a:lnSpc>
                <a:spcPts val="8399"/>
              </a:lnSpc>
            </a:pPr>
            <a:r>
              <a:rPr lang="en-US" sz="5999" dirty="0" err="1">
                <a:solidFill>
                  <a:srgbClr val="FFFFFF"/>
                </a:solidFill>
                <a:latin typeface="Fira Sans Medium"/>
                <a:ea typeface="Fira Sans Medium"/>
                <a:cs typeface="Fira Sans Medium"/>
                <a:sym typeface="Fira Sans Medium"/>
              </a:rPr>
              <a:t>Mettere</a:t>
            </a:r>
            <a:r>
              <a:rPr lang="en-US" sz="5999" dirty="0">
                <a:solidFill>
                  <a:srgbClr val="FFFFFF"/>
                </a:solidFill>
                <a:latin typeface="Fira Sans Medium"/>
                <a:ea typeface="Fira Sans Medium"/>
                <a:cs typeface="Fira Sans Medium"/>
                <a:sym typeface="Fira Sans Medium"/>
              </a:rPr>
              <a:t> in </a:t>
            </a:r>
            <a:r>
              <a:rPr lang="en-US" sz="5999" dirty="0" err="1">
                <a:solidFill>
                  <a:srgbClr val="FFFFFF"/>
                </a:solidFill>
                <a:latin typeface="Fira Sans Medium"/>
                <a:ea typeface="Fira Sans Medium"/>
                <a:cs typeface="Fira Sans Medium"/>
                <a:sym typeface="Fira Sans Medium"/>
              </a:rPr>
              <a:t>pratica</a:t>
            </a:r>
            <a:endParaRPr lang="en-US" sz="5999" dirty="0">
              <a:solidFill>
                <a:srgbClr val="FFFFFF"/>
              </a:solidFill>
              <a:latin typeface="Fira Sans Medium"/>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8" y="817920"/>
            <a:ext cx="8653666" cy="9344100"/>
          </a:xfrm>
          <a:prstGeom prst="rect">
            <a:avLst/>
          </a:prstGeom>
        </p:spPr>
      </p:pic>
      <p:pic>
        <p:nvPicPr>
          <p:cNvPr id="6" name="Picture 6"/>
          <p:cNvPicPr>
            <a:picLocks noChangeAspect="1"/>
          </p:cNvPicPr>
          <p:nvPr/>
        </p:nvPicPr>
        <p:blipFill>
          <a:blip r:embed="rId6"/>
          <a:srcRect/>
          <a:stretch>
            <a:fillRect/>
          </a:stretch>
        </p:blipFill>
        <p:spPr>
          <a:xfrm>
            <a:off x="2225474" y="3063960"/>
            <a:ext cx="5430031" cy="5430032"/>
          </a:xfrm>
          <a:prstGeom prst="rect">
            <a:avLst/>
          </a:prstGeom>
        </p:spPr>
      </p:pic>
      <p:pic>
        <p:nvPicPr>
          <p:cNvPr id="9" name="Immagine 8" descr="Immagine che contiene testo, grafica vettoriale, clipart">
            <a:extLst>
              <a:ext uri="{FF2B5EF4-FFF2-40B4-BE49-F238E27FC236}">
                <a16:creationId xmlns:a16="http://schemas.microsoft.com/office/drawing/2014/main" id="{B8354A60-6EEB-3593-03FA-08B7A0213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23A973A-98CA-7F16-17F2-FC2C1D9ABE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3006810"/>
            <a:ext cx="7597176" cy="6430607"/>
          </a:xfrm>
          <a:prstGeom prst="rect">
            <a:avLst/>
          </a:prstGeom>
        </p:spPr>
        <p:txBody>
          <a:bodyPr lIns="0" tIns="0" rIns="0" bIns="0" rtlCol="0" anchor="t">
            <a:spAutoFit/>
          </a:bodyPr>
          <a:lstStyle/>
          <a:p>
            <a:pPr marL="647700" lvl="1" indent="-323850" algn="just">
              <a:lnSpc>
                <a:spcPts val="4155"/>
              </a:lnSpc>
              <a:buFont typeface="Arial"/>
              <a:buChar char="•"/>
            </a:pPr>
            <a:r>
              <a:rPr lang="it-IT" sz="3000" dirty="0">
                <a:solidFill>
                  <a:srgbClr val="043296"/>
                </a:solidFill>
                <a:latin typeface="Fira Sans Medium"/>
              </a:rPr>
              <a:t>Una volta individuata una soluzione o una volta sviluppato un testo gli studenti devono condividerlo.</a:t>
            </a:r>
          </a:p>
          <a:p>
            <a:pPr marL="647700" lvl="1" indent="-323850" algn="just">
              <a:lnSpc>
                <a:spcPts val="4155"/>
              </a:lnSpc>
              <a:buFont typeface="Arial"/>
              <a:buChar char="•"/>
            </a:pPr>
            <a:r>
              <a:rPr lang="it-IT" sz="3000" dirty="0">
                <a:solidFill>
                  <a:srgbClr val="043296"/>
                </a:solidFill>
                <a:latin typeface="Fira Sans Medium"/>
              </a:rPr>
              <a:t>È importante che il lavoro venga presentato per ricevere feedback  e per permettere agli studenti di esprimere il proprio punto di vista riguardo al problema o alla domanda oggetto di analisi. </a:t>
            </a:r>
          </a:p>
          <a:p>
            <a:pPr marL="647700" lvl="1" indent="-323850" algn="just">
              <a:lnSpc>
                <a:spcPts val="4155"/>
              </a:lnSpc>
              <a:buFont typeface="Arial"/>
              <a:buChar char="•"/>
            </a:pPr>
            <a:r>
              <a:rPr lang="it-IT" sz="3000" dirty="0">
                <a:solidFill>
                  <a:srgbClr val="043296"/>
                </a:solidFill>
                <a:latin typeface="Fira Sans Medium"/>
              </a:rPr>
              <a:t>Infine gli studenti imparano come dare e ricevere input. </a:t>
            </a: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10127559" y="1185343"/>
            <a:ext cx="7176881" cy="1019175"/>
          </a:xfrm>
          <a:prstGeom prst="rect">
            <a:avLst/>
          </a:prstGeom>
        </p:spPr>
        <p:txBody>
          <a:bodyPr lIns="0" tIns="0" rIns="0" bIns="0" rtlCol="0" anchor="t">
            <a:spAutoFit/>
          </a:bodyPr>
          <a:lstStyle/>
          <a:p>
            <a:pPr algn="l">
              <a:lnSpc>
                <a:spcPts val="8399"/>
              </a:lnSpc>
            </a:pPr>
            <a:r>
              <a:rPr lang="en-US" sz="5999" dirty="0" err="1">
                <a:solidFill>
                  <a:srgbClr val="FFFFFF"/>
                </a:solidFill>
                <a:latin typeface="Fira Sans Medium"/>
              </a:rPr>
              <a:t>Presentare</a:t>
            </a:r>
            <a:endParaRPr lang="en-US" sz="5999" dirty="0">
              <a:solidFill>
                <a:srgbClr val="FFFFFF"/>
              </a:solidFill>
              <a:latin typeface="Fira Sans Medium"/>
            </a:endParaRPr>
          </a:p>
        </p:txBody>
      </p:sp>
      <p:pic>
        <p:nvPicPr>
          <p:cNvPr id="7" name="Picture 7"/>
          <p:cNvPicPr>
            <a:picLocks noChangeAspect="1"/>
          </p:cNvPicPr>
          <p:nvPr/>
        </p:nvPicPr>
        <p:blipFill>
          <a:blip r:embed="rId4"/>
          <a:srcRect/>
          <a:stretch>
            <a:fillRect/>
          </a:stretch>
        </p:blipFill>
        <p:spPr>
          <a:xfrm>
            <a:off x="1902114" y="2428484"/>
            <a:ext cx="5430032"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890" y="792159"/>
            <a:ext cx="8626110" cy="9901268"/>
          </a:xfrm>
          <a:prstGeom prst="rect">
            <a:avLst/>
          </a:prstGeom>
        </p:spPr>
      </p:pic>
      <p:pic>
        <p:nvPicPr>
          <p:cNvPr id="9" name="Immagine 8" descr="Immagine che contiene testo, grafica vettoriale, clipart">
            <a:extLst>
              <a:ext uri="{FF2B5EF4-FFF2-40B4-BE49-F238E27FC236}">
                <a16:creationId xmlns:a16="http://schemas.microsoft.com/office/drawing/2014/main" id="{F0F987C1-7251-448B-2AA7-377066D1B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4CC538A-7E65-F181-A119-0A13A6D9BB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2955116"/>
            <a:ext cx="7597176" cy="5891998"/>
          </a:xfrm>
          <a:prstGeom prst="rect">
            <a:avLst/>
          </a:prstGeom>
        </p:spPr>
        <p:txBody>
          <a:bodyPr lIns="0" tIns="0" rIns="0" bIns="0" rtlCol="0" anchor="t">
            <a:spAutoFit/>
          </a:bodyPr>
          <a:lstStyle/>
          <a:p>
            <a:pPr marL="647700" lvl="1" indent="-323850" algn="just">
              <a:lnSpc>
                <a:spcPts val="4155"/>
              </a:lnSpc>
              <a:buFont typeface="Arial"/>
              <a:buChar char="•"/>
            </a:pPr>
            <a:r>
              <a:rPr lang="it-IT" sz="3000" dirty="0">
                <a:solidFill>
                  <a:srgbClr val="043296"/>
                </a:solidFill>
                <a:latin typeface="Fira Sans Medium"/>
              </a:rPr>
              <a:t>Questa fase rappresenta il  completamento del processo. Gli studenti possono riflettere sul feedback condiviso e sulle competenze acquisite. </a:t>
            </a:r>
          </a:p>
          <a:p>
            <a:pPr marL="647700" lvl="1" indent="-323850" algn="just">
              <a:lnSpc>
                <a:spcPts val="4155"/>
              </a:lnSpc>
              <a:buFont typeface="Arial"/>
              <a:buChar char="•"/>
            </a:pPr>
            <a:r>
              <a:rPr lang="it-IT" sz="3000" dirty="0">
                <a:solidFill>
                  <a:srgbClr val="043296"/>
                </a:solidFill>
                <a:latin typeface="Fira Sans Medium"/>
              </a:rPr>
              <a:t>Grazie a questo momento di riflessione, gli studenti possono revisionare il loro lavoro, se necessario,  e giungere ad una soluzione ancora migliore.</a:t>
            </a: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10134600" y="1185343"/>
            <a:ext cx="7176881" cy="1019175"/>
          </a:xfrm>
          <a:prstGeom prst="rect">
            <a:avLst/>
          </a:prstGeom>
        </p:spPr>
        <p:txBody>
          <a:bodyPr lIns="0" tIns="0" rIns="0" bIns="0" rtlCol="0" anchor="t">
            <a:spAutoFit/>
          </a:bodyPr>
          <a:lstStyle/>
          <a:p>
            <a:pPr algn="l">
              <a:lnSpc>
                <a:spcPts val="8399"/>
              </a:lnSpc>
            </a:pPr>
            <a:r>
              <a:rPr lang="en-US" sz="5999" dirty="0" err="1">
                <a:solidFill>
                  <a:srgbClr val="FFFFFF"/>
                </a:solidFill>
                <a:latin typeface="Fira Sans Medium"/>
              </a:rPr>
              <a:t>Collegare</a:t>
            </a:r>
            <a:endParaRPr lang="en-US" sz="5999" dirty="0">
              <a:solidFill>
                <a:srgbClr val="FFFFFF"/>
              </a:solidFill>
              <a:latin typeface="Fira Sans Medium"/>
            </a:endParaRPr>
          </a:p>
        </p:txBody>
      </p:sp>
      <p:pic>
        <p:nvPicPr>
          <p:cNvPr id="7" name="Picture 7"/>
          <p:cNvPicPr>
            <a:picLocks noChangeAspect="1"/>
          </p:cNvPicPr>
          <p:nvPr/>
        </p:nvPicPr>
        <p:blipFill>
          <a:blip r:embed="rId4"/>
          <a:srcRect/>
          <a:stretch>
            <a:fillRect/>
          </a:stretch>
        </p:blipFill>
        <p:spPr>
          <a:xfrm>
            <a:off x="2515835" y="3012266"/>
            <a:ext cx="5430031"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42900"/>
            <a:ext cx="8653666" cy="9344100"/>
          </a:xfrm>
          <a:prstGeom prst="rect">
            <a:avLst/>
          </a:prstGeom>
        </p:spPr>
      </p:pic>
      <p:pic>
        <p:nvPicPr>
          <p:cNvPr id="9" name="Immagine 8" descr="Immagine che contiene testo, grafica vettoriale, clipart">
            <a:extLst>
              <a:ext uri="{FF2B5EF4-FFF2-40B4-BE49-F238E27FC236}">
                <a16:creationId xmlns:a16="http://schemas.microsoft.com/office/drawing/2014/main" id="{7CF4C771-5783-CCC1-4B6C-F22EEAB800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FA4CBA2A-0510-A44B-C427-388D9684E3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srcRect t="282" b="282"/>
          <a:stretch>
            <a:fillRect/>
          </a:stretch>
        </p:blipFill>
        <p:spPr>
          <a:xfrm>
            <a:off x="3714004" y="3043767"/>
            <a:ext cx="10859992" cy="4199466"/>
          </a:xfrm>
          <a:prstGeom prst="rect">
            <a:avLst/>
          </a:prstGeom>
        </p:spPr>
      </p:pic>
      <p:pic>
        <p:nvPicPr>
          <p:cNvPr id="6" name="Immagine 5" descr="Immagine che contiene testo, grafica vettoriale, clipart">
            <a:extLst>
              <a:ext uri="{FF2B5EF4-FFF2-40B4-BE49-F238E27FC236}">
                <a16:creationId xmlns:a16="http://schemas.microsoft.com/office/drawing/2014/main" id="{5D19627A-7B30-F266-1F05-373CA74CD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7" name="Immagine 6" descr="Immagine che contiene testo">
            <a:extLst>
              <a:ext uri="{FF2B5EF4-FFF2-40B4-BE49-F238E27FC236}">
                <a16:creationId xmlns:a16="http://schemas.microsoft.com/office/drawing/2014/main" id="{CC3736D9-9D79-2681-DD0F-551440E36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6882356" y="3599042"/>
            <a:ext cx="8779573" cy="2635878"/>
          </a:xfrm>
          <a:prstGeom prst="rect">
            <a:avLst/>
          </a:prstGeom>
        </p:spPr>
        <p:txBody>
          <a:bodyPr lIns="0" tIns="0" rIns="0" bIns="0" rtlCol="0" anchor="t">
            <a:spAutoFit/>
          </a:bodyPr>
          <a:lstStyle/>
          <a:p>
            <a:pPr algn="l">
              <a:lnSpc>
                <a:spcPts val="10640"/>
              </a:lnSpc>
            </a:pPr>
            <a:r>
              <a:rPr lang="it-IT" sz="7600" dirty="0">
                <a:solidFill>
                  <a:srgbClr val="1836B2"/>
                </a:solidFill>
                <a:latin typeface="Fira Sans Medium Bold"/>
              </a:rPr>
              <a:t>Che cosa cercare in lezioni STEAM?</a:t>
            </a:r>
          </a:p>
        </p:txBody>
      </p:sp>
      <p:pic>
        <p:nvPicPr>
          <p:cNvPr id="6" name="Picture 6"/>
          <p:cNvPicPr>
            <a:picLocks noChangeAspect="1"/>
          </p:cNvPicPr>
          <p:nvPr/>
        </p:nvPicPr>
        <p:blipFill>
          <a:blip r:embed="rId4"/>
          <a:srcRect r="61310"/>
          <a:stretch>
            <a:fillRect/>
          </a:stretch>
        </p:blipFill>
        <p:spPr>
          <a:xfrm>
            <a:off x="2529060" y="873618"/>
            <a:ext cx="4778968" cy="8229600"/>
          </a:xfrm>
          <a:prstGeom prst="rect">
            <a:avLst/>
          </a:prstGeom>
        </p:spPr>
      </p:pic>
      <p:pic>
        <p:nvPicPr>
          <p:cNvPr id="9" name="Immagine 8" descr="Immagine che contiene testo, grafica vettoriale, clipart">
            <a:extLst>
              <a:ext uri="{FF2B5EF4-FFF2-40B4-BE49-F238E27FC236}">
                <a16:creationId xmlns:a16="http://schemas.microsoft.com/office/drawing/2014/main" id="{C893C892-854E-E074-0D30-4199BA54B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DEDEA669-C778-2579-3885-ABA02BD30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9" y="1289542"/>
            <a:ext cx="6593691" cy="2437142"/>
          </a:xfrm>
          <a:prstGeom prst="rect">
            <a:avLst/>
          </a:prstGeom>
        </p:spPr>
        <p:txBody>
          <a:bodyPr wrap="square" lIns="0" tIns="0" rIns="0" bIns="0" rtlCol="0" anchor="t">
            <a:spAutoFit/>
          </a:bodyPr>
          <a:lstStyle/>
          <a:p>
            <a:pPr algn="l">
              <a:lnSpc>
                <a:spcPts val="9799"/>
              </a:lnSpc>
            </a:pPr>
            <a:r>
              <a:rPr lang="en-US" sz="6999" dirty="0" err="1">
                <a:solidFill>
                  <a:srgbClr val="FFFFFF"/>
                </a:solidFill>
                <a:latin typeface="Fira Sans Medium"/>
              </a:rPr>
              <a:t>Lezioni</a:t>
            </a:r>
            <a:r>
              <a:rPr lang="en-US" sz="6999" dirty="0">
                <a:solidFill>
                  <a:srgbClr val="FFFFFF"/>
                </a:solidFill>
                <a:latin typeface="Fira Sans Medium"/>
              </a:rPr>
              <a:t> STEAM lesson</a:t>
            </a:r>
          </a:p>
        </p:txBody>
      </p:sp>
      <p:sp>
        <p:nvSpPr>
          <p:cNvPr id="4" name="TextBox 4"/>
          <p:cNvSpPr txBox="1"/>
          <p:nvPr/>
        </p:nvSpPr>
        <p:spPr>
          <a:xfrm>
            <a:off x="7584172" y="3232074"/>
            <a:ext cx="8798828" cy="5227457"/>
          </a:xfrm>
          <a:prstGeom prst="rect">
            <a:avLst/>
          </a:prstGeom>
        </p:spPr>
        <p:txBody>
          <a:bodyPr wrap="square" lIns="0" tIns="0" rIns="0" bIns="0" rtlCol="0" anchor="t">
            <a:spAutoFit/>
          </a:bodyPr>
          <a:lstStyle/>
          <a:p>
            <a:pPr marL="805220" lvl="1" indent="-402610" algn="l">
              <a:lnSpc>
                <a:spcPts val="5165"/>
              </a:lnSpc>
              <a:buFont typeface="Arial"/>
              <a:buChar char="•"/>
            </a:pPr>
            <a:r>
              <a:rPr lang="it-IT" sz="3729" dirty="0">
                <a:solidFill>
                  <a:srgbClr val="1836B2"/>
                </a:solidFill>
                <a:latin typeface="Fira Sans Medium"/>
              </a:rPr>
              <a:t>Risultati STEAM </a:t>
            </a:r>
          </a:p>
          <a:p>
            <a:pPr marL="805220" lvl="1" indent="-402610" algn="l">
              <a:lnSpc>
                <a:spcPts val="5165"/>
              </a:lnSpc>
              <a:buFont typeface="Arial"/>
              <a:buChar char="•"/>
            </a:pPr>
            <a:r>
              <a:rPr lang="it-IT" sz="3729" dirty="0">
                <a:solidFill>
                  <a:srgbClr val="1836B2"/>
                </a:solidFill>
                <a:latin typeface="Fira Sans Medium"/>
              </a:rPr>
              <a:t>Collegamenti intenzionali </a:t>
            </a:r>
          </a:p>
          <a:p>
            <a:pPr marL="805220" lvl="1" indent="-402610" algn="l">
              <a:lnSpc>
                <a:spcPts val="5165"/>
              </a:lnSpc>
              <a:buFont typeface="Arial"/>
              <a:buChar char="•"/>
            </a:pPr>
            <a:r>
              <a:rPr lang="it-IT" sz="3729" dirty="0">
                <a:solidFill>
                  <a:srgbClr val="1836B2"/>
                </a:solidFill>
                <a:latin typeface="Fira Sans Medium"/>
              </a:rPr>
              <a:t>Apprendimento basato sulla ricerca</a:t>
            </a:r>
          </a:p>
          <a:p>
            <a:pPr marL="805220" lvl="1" indent="-402610" algn="l">
              <a:lnSpc>
                <a:spcPts val="5165"/>
              </a:lnSpc>
              <a:buFont typeface="Arial"/>
              <a:buChar char="•"/>
            </a:pPr>
            <a:r>
              <a:rPr lang="it-IT" sz="3729" dirty="0">
                <a:solidFill>
                  <a:srgbClr val="1836B2"/>
                </a:solidFill>
                <a:latin typeface="Fira Sans Medium"/>
              </a:rPr>
              <a:t>Integrità</a:t>
            </a:r>
          </a:p>
          <a:p>
            <a:pPr marL="805220" lvl="1" indent="-402610" algn="l">
              <a:lnSpc>
                <a:spcPts val="5165"/>
              </a:lnSpc>
              <a:buFont typeface="Arial"/>
              <a:buChar char="•"/>
            </a:pPr>
            <a:r>
              <a:rPr lang="it-IT" sz="3729" dirty="0">
                <a:solidFill>
                  <a:srgbClr val="1836B2"/>
                </a:solidFill>
                <a:latin typeface="Fira Sans Medium"/>
              </a:rPr>
              <a:t>Competenze del XXI secolo</a:t>
            </a:r>
          </a:p>
          <a:p>
            <a:pPr marL="805220" lvl="1" indent="-402610" algn="l">
              <a:lnSpc>
                <a:spcPts val="5165"/>
              </a:lnSpc>
              <a:buFont typeface="Arial"/>
              <a:buChar char="•"/>
            </a:pPr>
            <a:r>
              <a:rPr lang="it-IT" sz="3729" dirty="0">
                <a:solidFill>
                  <a:srgbClr val="1836B2"/>
                </a:solidFill>
                <a:latin typeface="Fira Sans Medium"/>
              </a:rPr>
              <a:t>Valutazione equa  </a:t>
            </a:r>
          </a:p>
          <a:p>
            <a:pPr marL="805220" lvl="1" indent="-402610" algn="l">
              <a:lnSpc>
                <a:spcPts val="5165"/>
              </a:lnSpc>
              <a:buFont typeface="Arial"/>
              <a:buChar char="•"/>
            </a:pPr>
            <a:r>
              <a:rPr lang="it-IT" sz="3729" dirty="0">
                <a:solidFill>
                  <a:srgbClr val="1836B2"/>
                </a:solidFill>
                <a:latin typeface="Fira Sans Medium"/>
              </a:rPr>
              <a:t>Dare un senso </a:t>
            </a:r>
          </a:p>
          <a:p>
            <a:pPr algn="l">
              <a:lnSpc>
                <a:spcPts val="4475"/>
              </a:lnSpc>
            </a:pPr>
            <a:endParaRPr lang="en-US" sz="3729" dirty="0">
              <a:solidFill>
                <a:srgbClr val="1836B2"/>
              </a:solidFill>
              <a:latin typeface="Fira Sans Medium"/>
            </a:endParaRPr>
          </a:p>
        </p:txBody>
      </p:sp>
      <p:pic>
        <p:nvPicPr>
          <p:cNvPr id="7" name="Picture 7"/>
          <p:cNvPicPr>
            <a:picLocks noChangeAspect="1"/>
          </p:cNvPicPr>
          <p:nvPr/>
        </p:nvPicPr>
        <p:blipFill>
          <a:blip r:embed="rId4"/>
          <a:srcRect l="1230" r="39174" b="-1"/>
          <a:stretch>
            <a:fillRect/>
          </a:stretch>
        </p:blipFill>
        <p:spPr>
          <a:xfrm>
            <a:off x="708117" y="4269144"/>
            <a:ext cx="5376300" cy="6017856"/>
          </a:xfrm>
          <a:prstGeom prst="rect">
            <a:avLst/>
          </a:prstGeom>
        </p:spPr>
      </p:pic>
      <p:pic>
        <p:nvPicPr>
          <p:cNvPr id="8" name="Immagine 7" descr="Immagine che contiene testo, grafica vettoriale, clipart">
            <a:extLst>
              <a:ext uri="{FF2B5EF4-FFF2-40B4-BE49-F238E27FC236}">
                <a16:creationId xmlns:a16="http://schemas.microsoft.com/office/drawing/2014/main" id="{D25372C6-6550-F531-DA7E-AB0BBF9A7C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F5AF8A9E-7EB3-7AA9-4395-6C7B1689B1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3502624"/>
            <a:ext cx="4652839" cy="76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91879" y="5706143"/>
            <a:ext cx="3960959" cy="3809723"/>
          </a:xfrm>
          <a:prstGeom prst="rect">
            <a:avLst/>
          </a:prstGeom>
        </p:spPr>
      </p:pic>
      <p:sp>
        <p:nvSpPr>
          <p:cNvPr id="7" name="TextBox 7"/>
          <p:cNvSpPr txBox="1"/>
          <p:nvPr/>
        </p:nvSpPr>
        <p:spPr>
          <a:xfrm>
            <a:off x="3605474" y="1036004"/>
            <a:ext cx="11077053" cy="2084070"/>
          </a:xfrm>
          <a:prstGeom prst="rect">
            <a:avLst/>
          </a:prstGeom>
        </p:spPr>
        <p:txBody>
          <a:bodyPr lIns="0" tIns="0" rIns="0" bIns="0" rtlCol="0" anchor="t">
            <a:spAutoFit/>
          </a:bodyPr>
          <a:lstStyle/>
          <a:p>
            <a:pPr algn="ctr">
              <a:lnSpc>
                <a:spcPts val="8189"/>
              </a:lnSpc>
            </a:pPr>
            <a:r>
              <a:rPr lang="en-US" sz="6999" spc="209" dirty="0" err="1">
                <a:solidFill>
                  <a:srgbClr val="1836B2"/>
                </a:solidFill>
                <a:latin typeface="Fira Sans Medium Bold"/>
              </a:rPr>
              <a:t>Risultati</a:t>
            </a:r>
            <a:r>
              <a:rPr lang="en-US" sz="6999" spc="209" dirty="0">
                <a:solidFill>
                  <a:srgbClr val="1836B2"/>
                </a:solidFill>
                <a:latin typeface="Fira Sans Medium Bold"/>
              </a:rPr>
              <a:t> STEAM e</a:t>
            </a:r>
          </a:p>
          <a:p>
            <a:pPr algn="ctr">
              <a:lnSpc>
                <a:spcPts val="8189"/>
              </a:lnSpc>
            </a:pPr>
            <a:r>
              <a:rPr lang="en-US" sz="6999" spc="209" dirty="0" err="1">
                <a:solidFill>
                  <a:srgbClr val="1836B2"/>
                </a:solidFill>
                <a:latin typeface="Fira Sans Medium Bold"/>
              </a:rPr>
              <a:t>collegamenti</a:t>
            </a:r>
            <a:r>
              <a:rPr lang="en-US" sz="6999" spc="209" dirty="0">
                <a:solidFill>
                  <a:srgbClr val="1836B2"/>
                </a:solidFill>
                <a:latin typeface="Fira Sans Medium Bold"/>
              </a:rPr>
              <a:t> </a:t>
            </a:r>
            <a:r>
              <a:rPr lang="en-US" sz="6999" spc="209" dirty="0" err="1">
                <a:solidFill>
                  <a:srgbClr val="1836B2"/>
                </a:solidFill>
                <a:latin typeface="Fira Sans Medium Bold"/>
              </a:rPr>
              <a:t>intenzionali</a:t>
            </a:r>
            <a:endParaRPr lang="en-US" sz="6999" spc="209" dirty="0">
              <a:solidFill>
                <a:srgbClr val="1836B2"/>
              </a:solidFill>
              <a:latin typeface="Fira Sans Medium Bold"/>
            </a:endParaRPr>
          </a:p>
        </p:txBody>
      </p:sp>
      <p:sp>
        <p:nvSpPr>
          <p:cNvPr id="8" name="TextBox 8"/>
          <p:cNvSpPr txBox="1"/>
          <p:nvPr/>
        </p:nvSpPr>
        <p:spPr>
          <a:xfrm>
            <a:off x="3496121" y="4157653"/>
            <a:ext cx="11295758" cy="2660344"/>
          </a:xfrm>
          <a:prstGeom prst="rect">
            <a:avLst/>
          </a:prstGeom>
        </p:spPr>
        <p:txBody>
          <a:bodyPr lIns="0" tIns="0" rIns="0" bIns="0" rtlCol="0" anchor="t">
            <a:spAutoFit/>
          </a:bodyPr>
          <a:lstStyle/>
          <a:p>
            <a:pPr algn="just">
              <a:lnSpc>
                <a:spcPts val="4155"/>
              </a:lnSpc>
            </a:pPr>
            <a:r>
              <a:rPr lang="it-IT" sz="3000" dirty="0">
                <a:solidFill>
                  <a:srgbClr val="043296"/>
                </a:solidFill>
                <a:latin typeface="Fira Sans Medium"/>
              </a:rPr>
              <a:t>Le migliori lezioni STEAM dovrebbero integrare almeno due argomenti. I due argomenti dovrebbero essere selezionati intenzionalmente  in discipline che possano “dialogare”.</a:t>
            </a:r>
          </a:p>
          <a:p>
            <a:pPr algn="just">
              <a:lnSpc>
                <a:spcPts val="4155"/>
              </a:lnSpc>
            </a:pPr>
            <a:r>
              <a:rPr lang="it-IT" sz="3000" dirty="0">
                <a:solidFill>
                  <a:srgbClr val="043296"/>
                </a:solidFill>
                <a:latin typeface="Fira Sans Medium"/>
              </a:rPr>
              <a:t>Inoltre, i risultati in termini di apprendimento derivanti da questa esperienza dovrebbero rientrare nell’area STEAM. </a:t>
            </a:r>
          </a:p>
        </p:txBody>
      </p:sp>
      <p:pic>
        <p:nvPicPr>
          <p:cNvPr id="9" name="Immagine 8" descr="Immagine che contiene testo, grafica vettoriale, clipart">
            <a:extLst>
              <a:ext uri="{FF2B5EF4-FFF2-40B4-BE49-F238E27FC236}">
                <a16:creationId xmlns:a16="http://schemas.microsoft.com/office/drawing/2014/main" id="{9AACC96A-B772-4113-9AB7-B45C4CFF98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97FBE2F-AFCB-1103-3EA0-586EB8488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3467100"/>
            <a:ext cx="4652839" cy="76200"/>
          </a:xfrm>
          <a:prstGeom prst="rect">
            <a:avLst/>
          </a:prstGeom>
        </p:spPr>
      </p:pic>
      <p:sp>
        <p:nvSpPr>
          <p:cNvPr id="3" name="TextBox 3"/>
          <p:cNvSpPr txBox="1"/>
          <p:nvPr/>
        </p:nvSpPr>
        <p:spPr>
          <a:xfrm>
            <a:off x="3495730" y="3906110"/>
            <a:ext cx="11295758" cy="4814780"/>
          </a:xfrm>
          <a:prstGeom prst="rect">
            <a:avLst/>
          </a:prstGeom>
        </p:spPr>
        <p:txBody>
          <a:bodyPr lIns="0" tIns="0" rIns="0" bIns="0" rtlCol="0" anchor="t">
            <a:spAutoFit/>
          </a:bodyPr>
          <a:lstStyle/>
          <a:p>
            <a:pPr marL="647700" lvl="1" indent="-323850" algn="just">
              <a:lnSpc>
                <a:spcPts val="4155"/>
              </a:lnSpc>
              <a:buFont typeface="Arial"/>
              <a:buChar char="•"/>
            </a:pPr>
            <a:r>
              <a:rPr lang="it-IT" sz="3000" dirty="0">
                <a:solidFill>
                  <a:srgbClr val="043296"/>
                </a:solidFill>
                <a:latin typeface="Fira Sans Medium"/>
              </a:rPr>
              <a:t>Qualsiasi lezione STEAM di qualità si basa sulla ricerca, sul </a:t>
            </a:r>
            <a:r>
              <a:rPr lang="it-IT" sz="3000" dirty="0" err="1">
                <a:solidFill>
                  <a:srgbClr val="043296"/>
                </a:solidFill>
                <a:latin typeface="Fira Sans Medium"/>
              </a:rPr>
              <a:t>problem</a:t>
            </a:r>
            <a:r>
              <a:rPr lang="it-IT" sz="3000" dirty="0">
                <a:solidFill>
                  <a:srgbClr val="043296"/>
                </a:solidFill>
                <a:latin typeface="Fira Sans Medium"/>
              </a:rPr>
              <a:t>-solving e sul </a:t>
            </a:r>
            <a:r>
              <a:rPr lang="it-IT" sz="3000" dirty="0" err="1">
                <a:solidFill>
                  <a:srgbClr val="043296"/>
                </a:solidFill>
                <a:latin typeface="Fira Sans Medium"/>
              </a:rPr>
              <a:t>process-based</a:t>
            </a:r>
            <a:r>
              <a:rPr lang="it-IT" sz="3000" dirty="0">
                <a:solidFill>
                  <a:srgbClr val="043296"/>
                </a:solidFill>
                <a:latin typeface="Fira Sans Medium"/>
              </a:rPr>
              <a:t> learning. </a:t>
            </a:r>
          </a:p>
          <a:p>
            <a:pPr marL="647700" lvl="1" indent="-323850" algn="just">
              <a:lnSpc>
                <a:spcPts val="4155"/>
              </a:lnSpc>
              <a:buFont typeface="Arial"/>
              <a:buChar char="•"/>
            </a:pPr>
            <a:r>
              <a:rPr lang="it-IT" sz="3000" dirty="0">
                <a:solidFill>
                  <a:srgbClr val="043296"/>
                </a:solidFill>
                <a:latin typeface="Fira Sans Medium"/>
              </a:rPr>
              <a:t>Quando pianificate la vostra lezione STEAM, prestate molta attenzione alla domanda fondamentale e al processo di esplorazione. </a:t>
            </a:r>
          </a:p>
          <a:p>
            <a:pPr marL="647700" lvl="1" indent="-323850" algn="just">
              <a:lnSpc>
                <a:spcPts val="4155"/>
              </a:lnSpc>
              <a:buFont typeface="Arial"/>
              <a:buChar char="•"/>
            </a:pPr>
            <a:r>
              <a:rPr lang="it-IT" sz="3000" dirty="0">
                <a:solidFill>
                  <a:srgbClr val="043296"/>
                </a:solidFill>
                <a:latin typeface="Fira Sans Medium"/>
              </a:rPr>
              <a:t>Chiedetevi: “Quali sono i problemi analizzati e risolti? Come vengono utilizzati i contenuti per esplorare i problemi? Perché il processo è importante per la domanda posta?” </a:t>
            </a: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106" y="6885058"/>
            <a:ext cx="2511367" cy="2373242"/>
          </a:xfrm>
          <a:prstGeom prst="rect">
            <a:avLst/>
          </a:prstGeom>
        </p:spPr>
      </p:pic>
      <p:sp>
        <p:nvSpPr>
          <p:cNvPr id="8" name="TextBox 8"/>
          <p:cNvSpPr txBox="1"/>
          <p:nvPr/>
        </p:nvSpPr>
        <p:spPr>
          <a:xfrm>
            <a:off x="4736046" y="1136166"/>
            <a:ext cx="8815126" cy="2154179"/>
          </a:xfrm>
          <a:prstGeom prst="rect">
            <a:avLst/>
          </a:prstGeom>
        </p:spPr>
        <p:txBody>
          <a:bodyPr wrap="square" lIns="0" tIns="0" rIns="0" bIns="0" rtlCol="0" anchor="t">
            <a:spAutoFit/>
          </a:bodyPr>
          <a:lstStyle/>
          <a:p>
            <a:pPr algn="ctr"/>
            <a:r>
              <a:rPr lang="en-US" sz="6999" spc="209" dirty="0" err="1">
                <a:solidFill>
                  <a:srgbClr val="1836B2"/>
                </a:solidFill>
                <a:latin typeface="Fira Sans Medium Bold"/>
              </a:rPr>
              <a:t>Apprendimento</a:t>
            </a:r>
            <a:r>
              <a:rPr lang="en-US" sz="6999" spc="209" dirty="0">
                <a:solidFill>
                  <a:srgbClr val="1836B2"/>
                </a:solidFill>
                <a:latin typeface="Fira Sans Medium Bold"/>
              </a:rPr>
              <a:t> </a:t>
            </a:r>
            <a:r>
              <a:rPr lang="en-US" sz="6999" spc="209" dirty="0" err="1">
                <a:solidFill>
                  <a:srgbClr val="1836B2"/>
                </a:solidFill>
                <a:latin typeface="Fira Sans Medium Bold"/>
              </a:rPr>
              <a:t>basato</a:t>
            </a:r>
            <a:r>
              <a:rPr lang="en-US" sz="6999" spc="209" dirty="0">
                <a:solidFill>
                  <a:srgbClr val="1836B2"/>
                </a:solidFill>
                <a:latin typeface="Fira Sans Medium Bold"/>
              </a:rPr>
              <a:t> </a:t>
            </a:r>
            <a:r>
              <a:rPr lang="en-US" sz="6999" spc="209" dirty="0" err="1">
                <a:solidFill>
                  <a:srgbClr val="1836B2"/>
                </a:solidFill>
                <a:latin typeface="Fira Sans Medium Bold"/>
              </a:rPr>
              <a:t>sulla</a:t>
            </a:r>
            <a:r>
              <a:rPr lang="en-US" sz="6999" spc="209" dirty="0">
                <a:solidFill>
                  <a:srgbClr val="1836B2"/>
                </a:solidFill>
                <a:latin typeface="Fira Sans Medium Bold"/>
              </a:rPr>
              <a:t> </a:t>
            </a:r>
            <a:r>
              <a:rPr lang="en-US" sz="6999" spc="209" dirty="0" err="1">
                <a:solidFill>
                  <a:srgbClr val="1836B2"/>
                </a:solidFill>
                <a:latin typeface="Fira Sans Medium Bold"/>
              </a:rPr>
              <a:t>ricerca</a:t>
            </a:r>
            <a:r>
              <a:rPr lang="en-US" sz="6999" spc="209" dirty="0">
                <a:solidFill>
                  <a:srgbClr val="1836B2"/>
                </a:solidFill>
                <a:latin typeface="Fira Sans Medium Bold"/>
              </a:rPr>
              <a:t> </a:t>
            </a:r>
          </a:p>
        </p:txBody>
      </p:sp>
      <p:pic>
        <p:nvPicPr>
          <p:cNvPr id="9" name="Immagine 8" descr="Immagine che contiene testo, grafica vettoriale, clipart">
            <a:extLst>
              <a:ext uri="{FF2B5EF4-FFF2-40B4-BE49-F238E27FC236}">
                <a16:creationId xmlns:a16="http://schemas.microsoft.com/office/drawing/2014/main" id="{775BC09C-3E33-B5F3-F375-EFD8D2E6C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86F451FC-C2E0-8309-EAF0-4D6977749A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2087007" y="3242701"/>
            <a:ext cx="14000594" cy="5891998"/>
          </a:xfrm>
          <a:prstGeom prst="rect">
            <a:avLst/>
          </a:prstGeom>
        </p:spPr>
        <p:txBody>
          <a:bodyPr lIns="0" tIns="0" rIns="0" bIns="0" rtlCol="0" anchor="t">
            <a:spAutoFit/>
          </a:bodyPr>
          <a:lstStyle/>
          <a:p>
            <a:pPr marL="647700" lvl="1" indent="-323850" algn="just">
              <a:lnSpc>
                <a:spcPts val="4155"/>
              </a:lnSpc>
              <a:buFont typeface="Arial"/>
              <a:buChar char="•"/>
            </a:pPr>
            <a:r>
              <a:rPr lang="it-IT" sz="3000" dirty="0">
                <a:solidFill>
                  <a:srgbClr val="043296"/>
                </a:solidFill>
                <a:latin typeface="Fira Sans Medium"/>
              </a:rPr>
              <a:t>In una lezione STEAM il contenuto relativo all’arte dovrebbe essere selezionato intenzionalmente e dovrebbe essere insegnato quale parte integrante della lezione e non quale cornice per trattare altri contenuti. </a:t>
            </a:r>
          </a:p>
          <a:p>
            <a:pPr marL="647700" lvl="1" indent="-323850" algn="just">
              <a:lnSpc>
                <a:spcPts val="4155"/>
              </a:lnSpc>
              <a:buFont typeface="Arial"/>
              <a:buChar char="•"/>
            </a:pPr>
            <a:r>
              <a:rPr lang="it-IT" sz="3000" dirty="0">
                <a:solidFill>
                  <a:srgbClr val="043296"/>
                </a:solidFill>
                <a:latin typeface="Fira Sans Medium"/>
              </a:rPr>
              <a:t>Una lezione nella quale gli studenti realizzano un manufatto non si può chiamare STEAM. Allo stesso modo l’aggiunta di colore, scotch o colla non sono sufficienti per potere realizzare una lezione STEAM.</a:t>
            </a:r>
          </a:p>
          <a:p>
            <a:pPr marL="647700" lvl="1" indent="-323850" algn="just">
              <a:lnSpc>
                <a:spcPts val="4155"/>
              </a:lnSpc>
              <a:buFont typeface="Arial"/>
              <a:buChar char="•"/>
            </a:pPr>
            <a:r>
              <a:rPr lang="it-IT" sz="3000" dirty="0">
                <a:solidFill>
                  <a:srgbClr val="043296"/>
                </a:solidFill>
                <a:latin typeface="Fira Sans Medium"/>
              </a:rPr>
              <a:t>Una lezione STEAM prevede l’insegnamento attivo dell’arte attraverso l’utilizzo delle competenze che gli studenti hanno sviluppato durante lezioni specifiche di arte.</a:t>
            </a:r>
          </a:p>
          <a:p>
            <a:pPr algn="just">
              <a:lnSpc>
                <a:spcPts val="4155"/>
              </a:lnSpc>
            </a:pP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7" name="TextBox 7"/>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dirty="0">
                <a:solidFill>
                  <a:srgbClr val="1836B2"/>
                </a:solidFill>
                <a:latin typeface="Fira Sans Medium Bold"/>
              </a:rPr>
              <a:t>INTEGRITÀ</a:t>
            </a:r>
          </a:p>
        </p:txBody>
      </p:sp>
      <p:pic>
        <p:nvPicPr>
          <p:cNvPr id="8" name="Immagine 7" descr="Immagine che contiene testo, grafica vettoriale, clipart">
            <a:extLst>
              <a:ext uri="{FF2B5EF4-FFF2-40B4-BE49-F238E27FC236}">
                <a16:creationId xmlns:a16="http://schemas.microsoft.com/office/drawing/2014/main" id="{15D38345-692B-AA62-9B19-2B350EC6DA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E088B1A4-7DF0-05A6-BDA0-60336F59B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1291" y="1012736"/>
            <a:ext cx="10952668" cy="8238740"/>
            <a:chOff x="0" y="0"/>
            <a:chExt cx="14603557" cy="10984986"/>
          </a:xfrm>
        </p:grpSpPr>
        <p:sp>
          <p:nvSpPr>
            <p:cNvPr id="3" name="Freeform 3"/>
            <p:cNvSpPr/>
            <p:nvPr/>
          </p:nvSpPr>
          <p:spPr>
            <a:xfrm>
              <a:off x="0" y="0"/>
              <a:ext cx="14603563" cy="10984992"/>
            </a:xfrm>
            <a:custGeom>
              <a:avLst/>
              <a:gdLst/>
              <a:ahLst/>
              <a:cxnLst/>
              <a:rect l="l" t="t" r="r" b="b"/>
              <a:pathLst>
                <a:path w="14603563" h="10984992">
                  <a:moveTo>
                    <a:pt x="7301783" y="0"/>
                  </a:moveTo>
                  <a:cubicBezTo>
                    <a:pt x="11334410" y="0"/>
                    <a:pt x="14603563" y="2459101"/>
                    <a:pt x="14603563" y="5492496"/>
                  </a:cubicBezTo>
                  <a:cubicBezTo>
                    <a:pt x="14603563" y="8525891"/>
                    <a:pt x="11334410" y="10984992"/>
                    <a:pt x="7301783" y="10984992"/>
                  </a:cubicBezTo>
                  <a:cubicBezTo>
                    <a:pt x="3269155" y="10984992"/>
                    <a:pt x="0" y="8525891"/>
                    <a:pt x="0" y="5492496"/>
                  </a:cubicBezTo>
                  <a:cubicBezTo>
                    <a:pt x="0" y="2459101"/>
                    <a:pt x="3269155" y="0"/>
                    <a:pt x="7301783" y="0"/>
                  </a:cubicBezTo>
                  <a:close/>
                </a:path>
              </a:pathLst>
            </a:custGeom>
            <a:solidFill>
              <a:srgbClr val="EFE2F8">
                <a:alpha val="19608"/>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34819"/>
            <a:ext cx="4652839" cy="76200"/>
          </a:xfrm>
          <a:prstGeom prst="rect">
            <a:avLst/>
          </a:prstGeom>
        </p:spPr>
      </p:pic>
      <p:sp>
        <p:nvSpPr>
          <p:cNvPr id="5" name="TextBox 5"/>
          <p:cNvSpPr txBox="1"/>
          <p:nvPr/>
        </p:nvSpPr>
        <p:spPr>
          <a:xfrm>
            <a:off x="5219097" y="3290592"/>
            <a:ext cx="7849023" cy="4814780"/>
          </a:xfrm>
          <a:prstGeom prst="rect">
            <a:avLst/>
          </a:prstGeom>
        </p:spPr>
        <p:txBody>
          <a:bodyPr lIns="0" tIns="0" rIns="0" bIns="0" rtlCol="0" anchor="t">
            <a:spAutoFit/>
          </a:bodyPr>
          <a:lstStyle/>
          <a:p>
            <a:pPr marL="647700" lvl="1" indent="-323850" algn="just">
              <a:lnSpc>
                <a:spcPts val="4155"/>
              </a:lnSpc>
              <a:buFont typeface="Arial"/>
              <a:buChar char="•"/>
            </a:pPr>
            <a:r>
              <a:rPr lang="it-IT" sz="3000" dirty="0">
                <a:solidFill>
                  <a:srgbClr val="043296"/>
                </a:solidFill>
                <a:latin typeface="Fira Sans Medium"/>
              </a:rPr>
              <a:t>Collaborazione, creatività,  pensiero critico  e comunicazione sono spesso intrecciate in una lezione  STEAM di qualità. </a:t>
            </a:r>
          </a:p>
          <a:p>
            <a:pPr marL="647700" lvl="1" indent="-323850" algn="just">
              <a:lnSpc>
                <a:spcPts val="4155"/>
              </a:lnSpc>
              <a:buFont typeface="Arial"/>
              <a:buChar char="•"/>
            </a:pPr>
            <a:r>
              <a:rPr lang="it-IT" sz="3000" dirty="0">
                <a:solidFill>
                  <a:srgbClr val="043296"/>
                </a:solidFill>
                <a:latin typeface="Fira Sans Medium"/>
              </a:rPr>
              <a:t>Gli studenti sono impegnati in modo attivo nel processo di apprendimento, collaborano in gruppi, sviluppano soluzioni originali ed osservano le domande da molteplici prospettive. </a:t>
            </a:r>
            <a:endParaRPr lang="en-US" sz="3000" dirty="0">
              <a:solidFill>
                <a:srgbClr val="043296"/>
              </a:solidFill>
              <a:latin typeface="Fira Sans Medium"/>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9" name="TextBox 9"/>
          <p:cNvSpPr txBox="1"/>
          <p:nvPr/>
        </p:nvSpPr>
        <p:spPr>
          <a:xfrm>
            <a:off x="2679037" y="1595761"/>
            <a:ext cx="12929926" cy="1051570"/>
          </a:xfrm>
          <a:prstGeom prst="rect">
            <a:avLst/>
          </a:prstGeom>
        </p:spPr>
        <p:txBody>
          <a:bodyPr wrap="square" lIns="0" tIns="0" rIns="0" bIns="0" rtlCol="0" anchor="t">
            <a:spAutoFit/>
          </a:bodyPr>
          <a:lstStyle/>
          <a:p>
            <a:pPr algn="ctr">
              <a:lnSpc>
                <a:spcPts val="8189"/>
              </a:lnSpc>
            </a:pPr>
            <a:r>
              <a:rPr lang="en-US" sz="6999" spc="209" dirty="0">
                <a:solidFill>
                  <a:srgbClr val="1836B2"/>
                </a:solidFill>
                <a:latin typeface="Fira Sans Medium Bold"/>
              </a:rPr>
              <a:t>COMPETENZE DEL XXI SECOLO </a:t>
            </a:r>
          </a:p>
        </p:txBody>
      </p:sp>
      <p:pic>
        <p:nvPicPr>
          <p:cNvPr id="10" name="Immagine 9" descr="Immagine che contiene testo, grafica vettoriale, clipart">
            <a:extLst>
              <a:ext uri="{FF2B5EF4-FFF2-40B4-BE49-F238E27FC236}">
                <a16:creationId xmlns:a16="http://schemas.microsoft.com/office/drawing/2014/main" id="{C066B6C9-6235-903A-E83F-7AD2277F0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51351A47-3DEC-8F52-6D42-B601F946F9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6536936" y="3509235"/>
            <a:ext cx="9866186" cy="4786375"/>
          </a:xfrm>
          <a:prstGeom prst="rect">
            <a:avLst/>
          </a:prstGeom>
        </p:spPr>
        <p:txBody>
          <a:bodyPr lIns="0" tIns="0" rIns="0" bIns="0" rtlCol="0" anchor="t">
            <a:spAutoFit/>
          </a:bodyPr>
          <a:lstStyle/>
          <a:p>
            <a:pPr marL="732180" lvl="1" indent="-366090">
              <a:lnSpc>
                <a:spcPts val="4696"/>
              </a:lnSpc>
              <a:buFont typeface="Arial"/>
              <a:buChar char="•"/>
            </a:pPr>
            <a:r>
              <a:rPr lang="it-IT" sz="3391" dirty="0">
                <a:solidFill>
                  <a:srgbClr val="043296"/>
                </a:solidFill>
                <a:latin typeface="Fira Sans Medium"/>
              </a:rPr>
              <a:t>Infine una vera lezione STEAM richiede una valutazione del contenuto e delle discipline coinvolte. </a:t>
            </a:r>
          </a:p>
          <a:p>
            <a:pPr marL="732180" lvl="1" indent="-366090">
              <a:lnSpc>
                <a:spcPts val="4696"/>
              </a:lnSpc>
              <a:buFont typeface="Arial"/>
              <a:buChar char="•"/>
            </a:pPr>
            <a:r>
              <a:rPr lang="it-IT" sz="3391" dirty="0">
                <a:solidFill>
                  <a:srgbClr val="043296"/>
                </a:solidFill>
                <a:latin typeface="Fira Sans Medium"/>
              </a:rPr>
              <a:t>Ricordatevi che la valutazione non riguarda solo il giudizio finale, ma anche  la rilevazione dei progressi/della crescita degli studenti. </a:t>
            </a:r>
            <a:endParaRPr lang="en-US" sz="3391" dirty="0">
              <a:solidFill>
                <a:srgbClr val="043296"/>
              </a:solidFill>
              <a:latin typeface="Fira Sans Medium"/>
            </a:endParaRP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60846" y="4792299"/>
            <a:ext cx="2489255" cy="2572873"/>
          </a:xfrm>
          <a:prstGeom prst="rect">
            <a:avLst/>
          </a:prstGeom>
        </p:spPr>
      </p:pic>
      <p:sp>
        <p:nvSpPr>
          <p:cNvPr id="8" name="TextBox 8"/>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dirty="0">
                <a:solidFill>
                  <a:srgbClr val="1836B2"/>
                </a:solidFill>
                <a:latin typeface="Fira Sans Medium Bold"/>
              </a:rPr>
              <a:t>VALUTAZIONE EQUA</a:t>
            </a:r>
          </a:p>
        </p:txBody>
      </p:sp>
      <p:pic>
        <p:nvPicPr>
          <p:cNvPr id="9" name="Immagine 8" descr="Immagine che contiene testo, grafica vettoriale, clipart">
            <a:extLst>
              <a:ext uri="{FF2B5EF4-FFF2-40B4-BE49-F238E27FC236}">
                <a16:creationId xmlns:a16="http://schemas.microsoft.com/office/drawing/2014/main" id="{BA78FFE2-7462-5064-ECF9-1779E21593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0732F63C-CE9A-E7E6-1591-57A7B6642F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3314700"/>
            <a:ext cx="4652839" cy="76200"/>
          </a:xfrm>
          <a:prstGeom prst="rect">
            <a:avLst/>
          </a:prstGeom>
        </p:spPr>
      </p:pic>
      <p:pic>
        <p:nvPicPr>
          <p:cNvPr id="3" name="Picture 3"/>
          <p:cNvPicPr>
            <a:picLocks noChangeAspect="1"/>
          </p:cNvPicPr>
          <p:nvPr/>
        </p:nvPicPr>
        <p:blipFill>
          <a:blip r:embed="rId4"/>
          <a:srcRect/>
          <a:stretch>
            <a:fillRect/>
          </a:stretch>
        </p:blipFill>
        <p:spPr>
          <a:xfrm>
            <a:off x="12131993" y="6091784"/>
            <a:ext cx="5474074" cy="364025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1152" y="9515866"/>
            <a:ext cx="16924915" cy="771134"/>
          </a:xfrm>
          <a:prstGeom prst="rect">
            <a:avLst/>
          </a:prstGeom>
        </p:spPr>
      </p:pic>
      <p:sp>
        <p:nvSpPr>
          <p:cNvPr id="7" name="TextBox 7"/>
          <p:cNvSpPr txBox="1"/>
          <p:nvPr/>
        </p:nvSpPr>
        <p:spPr>
          <a:xfrm>
            <a:off x="3099097" y="3563874"/>
            <a:ext cx="12089023" cy="5991833"/>
          </a:xfrm>
          <a:prstGeom prst="rect">
            <a:avLst/>
          </a:prstGeom>
        </p:spPr>
        <p:txBody>
          <a:bodyPr lIns="0" tIns="0" rIns="0" bIns="0" rtlCol="0" anchor="t">
            <a:spAutoFit/>
          </a:bodyPr>
          <a:lstStyle/>
          <a:p>
            <a:pPr marL="732180" lvl="1" indent="-366090">
              <a:lnSpc>
                <a:spcPts val="4696"/>
              </a:lnSpc>
              <a:buFont typeface="Arial"/>
              <a:buChar char="•"/>
            </a:pPr>
            <a:r>
              <a:rPr lang="it-IT" sz="3391" dirty="0">
                <a:solidFill>
                  <a:srgbClr val="043296"/>
                </a:solidFill>
                <a:latin typeface="Fira Sans Medium"/>
              </a:rPr>
              <a:t>Creare collegamenti tra i contenuti insegnati e le loro applicazioni nel mondo reale. In questo modo gli studenti comprendono che quello che stanno facendo durante le lezioni STEAM è importante. </a:t>
            </a:r>
          </a:p>
          <a:p>
            <a:pPr marL="732180" lvl="1" indent="-366090">
              <a:lnSpc>
                <a:spcPts val="4696"/>
              </a:lnSpc>
              <a:buFont typeface="Arial"/>
              <a:buChar char="•"/>
            </a:pPr>
            <a:r>
              <a:rPr lang="it-IT" sz="3391" dirty="0">
                <a:solidFill>
                  <a:srgbClr val="043296"/>
                </a:solidFill>
                <a:latin typeface="Fira Sans Medium"/>
              </a:rPr>
              <a:t>Gli studenti devono sapere che quello che creano e sperimentano può essere concretamente utilizzato </a:t>
            </a:r>
            <a:br>
              <a:rPr lang="it-IT" sz="3391" dirty="0">
                <a:solidFill>
                  <a:srgbClr val="043296"/>
                </a:solidFill>
                <a:latin typeface="Fira Sans Medium"/>
              </a:rPr>
            </a:br>
            <a:r>
              <a:rPr lang="it-IT" sz="3391" dirty="0">
                <a:solidFill>
                  <a:srgbClr val="043296"/>
                </a:solidFill>
                <a:latin typeface="Fira Sans Medium"/>
              </a:rPr>
              <a:t>nel mondo reale. </a:t>
            </a: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p:txBody>
      </p:sp>
      <p:sp>
        <p:nvSpPr>
          <p:cNvPr id="8" name="TextBox 8"/>
          <p:cNvSpPr txBox="1"/>
          <p:nvPr/>
        </p:nvSpPr>
        <p:spPr>
          <a:xfrm>
            <a:off x="3605474" y="952500"/>
            <a:ext cx="11077053" cy="2103140"/>
          </a:xfrm>
          <a:prstGeom prst="rect">
            <a:avLst/>
          </a:prstGeom>
        </p:spPr>
        <p:txBody>
          <a:bodyPr lIns="0" tIns="0" rIns="0" bIns="0" rtlCol="0" anchor="t">
            <a:spAutoFit/>
          </a:bodyPr>
          <a:lstStyle/>
          <a:p>
            <a:pPr algn="ctr">
              <a:lnSpc>
                <a:spcPts val="8189"/>
              </a:lnSpc>
            </a:pPr>
            <a:r>
              <a:rPr lang="it-IT" sz="6999" spc="209" dirty="0">
                <a:solidFill>
                  <a:srgbClr val="1836B2"/>
                </a:solidFill>
                <a:latin typeface="Fira Sans Medium"/>
              </a:rPr>
              <a:t>Bonus: DARE UN SENSO </a:t>
            </a:r>
          </a:p>
          <a:p>
            <a:pPr algn="ctr">
              <a:lnSpc>
                <a:spcPts val="8189"/>
              </a:lnSpc>
            </a:pPr>
            <a:r>
              <a:rPr lang="it-IT" sz="6999" spc="209" dirty="0">
                <a:solidFill>
                  <a:srgbClr val="1836B2"/>
                </a:solidFill>
                <a:latin typeface="Fira Sans Medium"/>
              </a:rPr>
              <a:t>a quanto appreso</a:t>
            </a:r>
          </a:p>
        </p:txBody>
      </p:sp>
      <p:pic>
        <p:nvPicPr>
          <p:cNvPr id="9" name="Immagine 8" descr="Immagine che contiene testo, grafica vettoriale, clipart">
            <a:extLst>
              <a:ext uri="{FF2B5EF4-FFF2-40B4-BE49-F238E27FC236}">
                <a16:creationId xmlns:a16="http://schemas.microsoft.com/office/drawing/2014/main" id="{10683F1C-02E0-8BB5-5AF7-CBCEC690E1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AFD6499-CAFC-511B-EDE9-32DE60DA5D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24400" y="1025576"/>
            <a:ext cx="13563600" cy="1704975"/>
          </a:xfrm>
          <a:prstGeom prst="rect">
            <a:avLst/>
          </a:prstGeom>
        </p:spPr>
      </p:pic>
      <p:grpSp>
        <p:nvGrpSpPr>
          <p:cNvPr id="5" name="Group 5"/>
          <p:cNvGrpSpPr/>
          <p:nvPr/>
        </p:nvGrpSpPr>
        <p:grpSpPr>
          <a:xfrm>
            <a:off x="8110127" y="3367062"/>
            <a:ext cx="8064818" cy="689837"/>
            <a:chOff x="0" y="300611"/>
            <a:chExt cx="10753090" cy="919783"/>
          </a:xfrm>
        </p:grpSpPr>
        <p:grpSp>
          <p:nvGrpSpPr>
            <p:cNvPr id="6" name="Group 6"/>
            <p:cNvGrpSpPr/>
            <p:nvPr/>
          </p:nvGrpSpPr>
          <p:grpSpPr>
            <a:xfrm>
              <a:off x="0" y="300611"/>
              <a:ext cx="10354669" cy="919783"/>
              <a:chOff x="0" y="0"/>
              <a:chExt cx="19236266" cy="1708715"/>
            </a:xfrm>
          </p:grpSpPr>
          <p:sp>
            <p:nvSpPr>
              <p:cNvPr id="7" name="Freeform 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8" name="TextBox 8"/>
            <p:cNvSpPr txBox="1"/>
            <p:nvPr/>
          </p:nvSpPr>
          <p:spPr>
            <a:xfrm>
              <a:off x="2876537" y="431889"/>
              <a:ext cx="7876553" cy="674544"/>
            </a:xfrm>
            <a:prstGeom prst="rect">
              <a:avLst/>
            </a:prstGeom>
          </p:spPr>
          <p:txBody>
            <a:bodyPr lIns="0" tIns="0" rIns="0" bIns="0" rtlCol="0" anchor="t">
              <a:spAutoFit/>
            </a:bodyPr>
            <a:lstStyle/>
            <a:p>
              <a:pPr algn="just">
                <a:lnSpc>
                  <a:spcPts val="4155"/>
                </a:lnSpc>
              </a:pPr>
              <a:r>
                <a:rPr lang="it-IT" sz="3000" dirty="0">
                  <a:solidFill>
                    <a:srgbClr val="1836B2"/>
                  </a:solidFill>
                  <a:latin typeface="Fira Sans Medium"/>
                </a:rPr>
                <a:t>Pensare al di fuori degli schemi</a:t>
              </a:r>
            </a:p>
          </p:txBody>
        </p:sp>
      </p:grpSp>
      <p:grpSp>
        <p:nvGrpSpPr>
          <p:cNvPr id="9" name="Group 9"/>
          <p:cNvGrpSpPr/>
          <p:nvPr/>
        </p:nvGrpSpPr>
        <p:grpSpPr>
          <a:xfrm>
            <a:off x="8110127" y="4368010"/>
            <a:ext cx="8064818" cy="689837"/>
            <a:chOff x="0" y="300611"/>
            <a:chExt cx="10753090" cy="919783"/>
          </a:xfrm>
        </p:grpSpPr>
        <p:grpSp>
          <p:nvGrpSpPr>
            <p:cNvPr id="10" name="Group 10"/>
            <p:cNvGrpSpPr/>
            <p:nvPr/>
          </p:nvGrpSpPr>
          <p:grpSpPr>
            <a:xfrm>
              <a:off x="0" y="300611"/>
              <a:ext cx="10354669" cy="919783"/>
              <a:chOff x="0" y="0"/>
              <a:chExt cx="19236266" cy="1708715"/>
            </a:xfrm>
          </p:grpSpPr>
          <p:sp>
            <p:nvSpPr>
              <p:cNvPr id="11" name="Freeform 11"/>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2" name="TextBox 12"/>
            <p:cNvSpPr txBox="1"/>
            <p:nvPr/>
          </p:nvSpPr>
          <p:spPr>
            <a:xfrm>
              <a:off x="2876537" y="434497"/>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Accrescere</a:t>
              </a:r>
              <a:r>
                <a:rPr lang="en-US" sz="3000" dirty="0">
                  <a:solidFill>
                    <a:srgbClr val="1836B2"/>
                  </a:solidFill>
                  <a:latin typeface="Fira Sans Medium"/>
                </a:rPr>
                <a:t> la </a:t>
              </a:r>
              <a:r>
                <a:rPr lang="en-US" sz="3000" dirty="0" err="1">
                  <a:solidFill>
                    <a:srgbClr val="1836B2"/>
                  </a:solidFill>
                  <a:latin typeface="Fira Sans Medium"/>
                </a:rPr>
                <a:t>motivazione</a:t>
              </a:r>
              <a:endParaRPr lang="en-US" sz="3000" dirty="0">
                <a:solidFill>
                  <a:srgbClr val="1836B2"/>
                </a:solidFill>
                <a:latin typeface="Fira Sans Medium"/>
              </a:endParaRPr>
            </a:p>
          </p:txBody>
        </p:sp>
      </p:grpSp>
      <p:grpSp>
        <p:nvGrpSpPr>
          <p:cNvPr id="13" name="Group 13"/>
          <p:cNvGrpSpPr/>
          <p:nvPr/>
        </p:nvGrpSpPr>
        <p:grpSpPr>
          <a:xfrm>
            <a:off x="8197472" y="7370998"/>
            <a:ext cx="7977474" cy="689837"/>
            <a:chOff x="0" y="300611"/>
            <a:chExt cx="10636632" cy="919783"/>
          </a:xfrm>
        </p:grpSpPr>
        <p:grpSp>
          <p:nvGrpSpPr>
            <p:cNvPr id="14" name="Group 14"/>
            <p:cNvGrpSpPr/>
            <p:nvPr/>
          </p:nvGrpSpPr>
          <p:grpSpPr>
            <a:xfrm>
              <a:off x="0" y="300611"/>
              <a:ext cx="10354669" cy="919783"/>
              <a:chOff x="0" y="0"/>
              <a:chExt cx="19236266" cy="1708715"/>
            </a:xfrm>
          </p:grpSpPr>
          <p:sp>
            <p:nvSpPr>
              <p:cNvPr id="15" name="Freeform 15"/>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6" name="TextBox 16"/>
            <p:cNvSpPr txBox="1"/>
            <p:nvPr/>
          </p:nvSpPr>
          <p:spPr>
            <a:xfrm>
              <a:off x="2760079" y="442962"/>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Stimolare</a:t>
              </a:r>
              <a:r>
                <a:rPr lang="en-US" sz="3000" dirty="0">
                  <a:solidFill>
                    <a:srgbClr val="1836B2"/>
                  </a:solidFill>
                  <a:latin typeface="Fira Sans Medium"/>
                </a:rPr>
                <a:t> la </a:t>
              </a:r>
              <a:r>
                <a:rPr lang="en-US" sz="3000" dirty="0" err="1">
                  <a:solidFill>
                    <a:srgbClr val="1836B2"/>
                  </a:solidFill>
                  <a:latin typeface="Fira Sans Medium"/>
                </a:rPr>
                <a:t>curiosità</a:t>
              </a:r>
              <a:endParaRPr lang="en-US" sz="3000" dirty="0">
                <a:solidFill>
                  <a:srgbClr val="1836B2"/>
                </a:solidFill>
                <a:latin typeface="Fira Sans Medium"/>
              </a:endParaRPr>
            </a:p>
          </p:txBody>
        </p:sp>
      </p:grpSp>
      <p:grpSp>
        <p:nvGrpSpPr>
          <p:cNvPr id="17" name="Group 17"/>
          <p:cNvGrpSpPr/>
          <p:nvPr/>
        </p:nvGrpSpPr>
        <p:grpSpPr>
          <a:xfrm>
            <a:off x="8110127" y="5368958"/>
            <a:ext cx="8064818" cy="689837"/>
            <a:chOff x="0" y="300611"/>
            <a:chExt cx="10753090" cy="919783"/>
          </a:xfrm>
        </p:grpSpPr>
        <p:grpSp>
          <p:nvGrpSpPr>
            <p:cNvPr id="18" name="Group 18"/>
            <p:cNvGrpSpPr/>
            <p:nvPr/>
          </p:nvGrpSpPr>
          <p:grpSpPr>
            <a:xfrm>
              <a:off x="0" y="300611"/>
              <a:ext cx="10354669" cy="919783"/>
              <a:chOff x="0" y="0"/>
              <a:chExt cx="19236266" cy="1708715"/>
            </a:xfrm>
          </p:grpSpPr>
          <p:sp>
            <p:nvSpPr>
              <p:cNvPr id="19" name="Freeform 19"/>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0" name="TextBox 20"/>
            <p:cNvSpPr txBox="1"/>
            <p:nvPr/>
          </p:nvSpPr>
          <p:spPr>
            <a:xfrm>
              <a:off x="2876537" y="432252"/>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Lavorare</a:t>
              </a:r>
              <a:r>
                <a:rPr lang="en-US" sz="3000" dirty="0">
                  <a:solidFill>
                    <a:srgbClr val="1836B2"/>
                  </a:solidFill>
                  <a:latin typeface="Fira Sans Medium"/>
                </a:rPr>
                <a:t> in modo </a:t>
              </a:r>
              <a:r>
                <a:rPr lang="en-US" sz="3000" dirty="0" err="1">
                  <a:solidFill>
                    <a:srgbClr val="1836B2"/>
                  </a:solidFill>
                  <a:latin typeface="Fira Sans Medium"/>
                </a:rPr>
                <a:t>collaborativo</a:t>
              </a:r>
              <a:endParaRPr lang="en-US" sz="3000" dirty="0">
                <a:solidFill>
                  <a:srgbClr val="1836B2"/>
                </a:solidFill>
                <a:latin typeface="Fira Sans Medium"/>
              </a:endParaRPr>
            </a:p>
          </p:txBody>
        </p:sp>
      </p:grpSp>
      <p:grpSp>
        <p:nvGrpSpPr>
          <p:cNvPr id="21" name="Group 21"/>
          <p:cNvGrpSpPr/>
          <p:nvPr/>
        </p:nvGrpSpPr>
        <p:grpSpPr>
          <a:xfrm>
            <a:off x="8197472" y="6369978"/>
            <a:ext cx="7977474" cy="689837"/>
            <a:chOff x="0" y="300611"/>
            <a:chExt cx="10636632" cy="919783"/>
          </a:xfrm>
        </p:grpSpPr>
        <p:grpSp>
          <p:nvGrpSpPr>
            <p:cNvPr id="22" name="Group 22"/>
            <p:cNvGrpSpPr/>
            <p:nvPr/>
          </p:nvGrpSpPr>
          <p:grpSpPr>
            <a:xfrm>
              <a:off x="0" y="300611"/>
              <a:ext cx="10354669" cy="919783"/>
              <a:chOff x="0" y="0"/>
              <a:chExt cx="19236266" cy="1708715"/>
            </a:xfrm>
          </p:grpSpPr>
          <p:sp>
            <p:nvSpPr>
              <p:cNvPr id="23" name="Freeform 23"/>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4" name="TextBox 24"/>
            <p:cNvSpPr txBox="1"/>
            <p:nvPr/>
          </p:nvSpPr>
          <p:spPr>
            <a:xfrm>
              <a:off x="2760079" y="396998"/>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Apprendimento</a:t>
              </a:r>
              <a:r>
                <a:rPr lang="en-US" sz="3000" dirty="0">
                  <a:solidFill>
                    <a:srgbClr val="1836B2"/>
                  </a:solidFill>
                  <a:latin typeface="Fira Sans Medium"/>
                </a:rPr>
                <a:t> </a:t>
              </a:r>
              <a:r>
                <a:rPr lang="en-US" sz="3000" dirty="0" err="1">
                  <a:solidFill>
                    <a:srgbClr val="1836B2"/>
                  </a:solidFill>
                  <a:latin typeface="Fira Sans Medium"/>
                </a:rPr>
                <a:t>laboratoriale</a:t>
              </a:r>
              <a:endParaRPr lang="en-US" sz="3000" dirty="0">
                <a:solidFill>
                  <a:srgbClr val="1836B2"/>
                </a:solidFill>
                <a:latin typeface="Fira Sans Medium"/>
              </a:endParaRPr>
            </a:p>
          </p:txBody>
        </p:sp>
      </p:grpSp>
      <p:grpSp>
        <p:nvGrpSpPr>
          <p:cNvPr id="25" name="Group 25"/>
          <p:cNvGrpSpPr/>
          <p:nvPr/>
        </p:nvGrpSpPr>
        <p:grpSpPr>
          <a:xfrm>
            <a:off x="8197472" y="8372018"/>
            <a:ext cx="7977474" cy="689837"/>
            <a:chOff x="0" y="300611"/>
            <a:chExt cx="10636632" cy="919783"/>
          </a:xfrm>
        </p:grpSpPr>
        <p:grpSp>
          <p:nvGrpSpPr>
            <p:cNvPr id="26" name="Group 26"/>
            <p:cNvGrpSpPr/>
            <p:nvPr/>
          </p:nvGrpSpPr>
          <p:grpSpPr>
            <a:xfrm>
              <a:off x="0" y="300611"/>
              <a:ext cx="10354669" cy="919783"/>
              <a:chOff x="0" y="0"/>
              <a:chExt cx="19236266" cy="1708715"/>
            </a:xfrm>
          </p:grpSpPr>
          <p:sp>
            <p:nvSpPr>
              <p:cNvPr id="27" name="Freeform 2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8" name="TextBox 28"/>
            <p:cNvSpPr txBox="1"/>
            <p:nvPr/>
          </p:nvSpPr>
          <p:spPr>
            <a:xfrm>
              <a:off x="2760079" y="404580"/>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Sviluppare</a:t>
              </a:r>
              <a:r>
                <a:rPr lang="en-US" sz="3000" dirty="0">
                  <a:solidFill>
                    <a:srgbClr val="1836B2"/>
                  </a:solidFill>
                  <a:latin typeface="Fira Sans Medium"/>
                </a:rPr>
                <a:t> </a:t>
              </a:r>
              <a:r>
                <a:rPr lang="en-US" sz="3000" dirty="0" err="1">
                  <a:solidFill>
                    <a:srgbClr val="1836B2"/>
                  </a:solidFill>
                  <a:latin typeface="Fira Sans Medium"/>
                </a:rPr>
                <a:t>abilità</a:t>
              </a:r>
              <a:r>
                <a:rPr lang="en-US" sz="3000" dirty="0">
                  <a:solidFill>
                    <a:srgbClr val="1836B2"/>
                  </a:solidFill>
                  <a:latin typeface="Fira Sans Medium"/>
                </a:rPr>
                <a:t> </a:t>
              </a:r>
              <a:r>
                <a:rPr lang="en-US" sz="3000" dirty="0" err="1">
                  <a:solidFill>
                    <a:srgbClr val="1836B2"/>
                  </a:solidFill>
                  <a:latin typeface="Fira Sans Medium"/>
                </a:rPr>
                <a:t>comunicative</a:t>
              </a:r>
              <a:endParaRPr lang="en-US" sz="3000" dirty="0">
                <a:solidFill>
                  <a:srgbClr val="1836B2"/>
                </a:solidFill>
                <a:latin typeface="Fira Sans Medium"/>
              </a:endParaRPr>
            </a:p>
          </p:txBody>
        </p:sp>
      </p:grpSp>
      <p:grpSp>
        <p:nvGrpSpPr>
          <p:cNvPr id="29" name="Group 29"/>
          <p:cNvGrpSpPr/>
          <p:nvPr/>
        </p:nvGrpSpPr>
        <p:grpSpPr>
          <a:xfrm>
            <a:off x="8848693" y="3423200"/>
            <a:ext cx="590582" cy="590582"/>
            <a:chOff x="0" y="0"/>
            <a:chExt cx="787442" cy="787442"/>
          </a:xfrm>
        </p:grpSpPr>
        <p:sp>
          <p:nvSpPr>
            <p:cNvPr id="30" name="Freeform 30"/>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4"/>
              <a:stretch>
                <a:fillRect l="-1666" t="-1666" r="-1672" b="-1672"/>
              </a:stretch>
            </a:blipFill>
          </p:spPr>
          <p:txBody>
            <a:bodyPr/>
            <a:lstStyle/>
            <a:p>
              <a:endParaRPr lang="it-IT" dirty="0"/>
            </a:p>
          </p:txBody>
        </p:sp>
        <p:sp>
          <p:nvSpPr>
            <p:cNvPr id="31" name="Freeform 31"/>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txBody>
            <a:bodyPr/>
            <a:lstStyle/>
            <a:p>
              <a:endParaRPr lang="it-IT" dirty="0"/>
            </a:p>
          </p:txBody>
        </p:sp>
      </p:grpSp>
      <p:grpSp>
        <p:nvGrpSpPr>
          <p:cNvPr id="32" name="Group 32"/>
          <p:cNvGrpSpPr/>
          <p:nvPr/>
        </p:nvGrpSpPr>
        <p:grpSpPr>
          <a:xfrm>
            <a:off x="8848709" y="4422641"/>
            <a:ext cx="590582" cy="590582"/>
            <a:chOff x="0" y="0"/>
            <a:chExt cx="787442" cy="787442"/>
          </a:xfrm>
        </p:grpSpPr>
        <p:sp>
          <p:nvSpPr>
            <p:cNvPr id="33" name="Freeform 33"/>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5"/>
              <a:stretch>
                <a:fillRect l="-1666" t="-1666" r="-1672" b="-1672"/>
              </a:stretch>
            </a:blipFill>
          </p:spPr>
          <p:txBody>
            <a:bodyPr/>
            <a:lstStyle/>
            <a:p>
              <a:endParaRPr lang="it-IT"/>
            </a:p>
          </p:txBody>
        </p:sp>
        <p:sp>
          <p:nvSpPr>
            <p:cNvPr id="34" name="Freeform 34"/>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5" name="Group 35"/>
          <p:cNvGrpSpPr/>
          <p:nvPr/>
        </p:nvGrpSpPr>
        <p:grpSpPr>
          <a:xfrm>
            <a:off x="8848709" y="5434619"/>
            <a:ext cx="590582" cy="590582"/>
            <a:chOff x="0" y="0"/>
            <a:chExt cx="787442" cy="787442"/>
          </a:xfrm>
        </p:grpSpPr>
        <p:sp>
          <p:nvSpPr>
            <p:cNvPr id="36" name="Freeform 36"/>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6"/>
              <a:stretch>
                <a:fillRect l="-1666" t="-1666" r="-1672" b="-1672"/>
              </a:stretch>
            </a:blipFill>
          </p:spPr>
        </p:sp>
        <p:sp>
          <p:nvSpPr>
            <p:cNvPr id="37" name="Freeform 37"/>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8" name="Group 38"/>
          <p:cNvGrpSpPr/>
          <p:nvPr/>
        </p:nvGrpSpPr>
        <p:grpSpPr>
          <a:xfrm>
            <a:off x="8848709" y="6419609"/>
            <a:ext cx="590582" cy="590582"/>
            <a:chOff x="0" y="0"/>
            <a:chExt cx="787442" cy="787442"/>
          </a:xfrm>
        </p:grpSpPr>
        <p:sp>
          <p:nvSpPr>
            <p:cNvPr id="39" name="Freeform 39"/>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7"/>
              <a:stretch>
                <a:fillRect l="-1666" t="-1666" r="-1672" b="-1672"/>
              </a:stretch>
            </a:blipFill>
          </p:spPr>
        </p:sp>
        <p:sp>
          <p:nvSpPr>
            <p:cNvPr id="40" name="Freeform 40"/>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41" name="Group 41"/>
          <p:cNvGrpSpPr/>
          <p:nvPr/>
        </p:nvGrpSpPr>
        <p:grpSpPr>
          <a:xfrm>
            <a:off x="8839152" y="7420629"/>
            <a:ext cx="590582" cy="590582"/>
            <a:chOff x="0" y="0"/>
            <a:chExt cx="787442" cy="787442"/>
          </a:xfrm>
        </p:grpSpPr>
        <p:sp>
          <p:nvSpPr>
            <p:cNvPr id="42" name="Freeform 42"/>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8"/>
              <a:stretch>
                <a:fillRect l="-1666" t="-1666" r="-1672" b="-1672"/>
              </a:stretch>
            </a:blipFill>
          </p:spPr>
        </p:sp>
        <p:sp>
          <p:nvSpPr>
            <p:cNvPr id="43" name="Freeform 43"/>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pic>
        <p:nvPicPr>
          <p:cNvPr id="44" name="Picture 4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86838" y="8470410"/>
            <a:ext cx="514323" cy="491822"/>
          </a:xfrm>
          <a:prstGeom prst="rect">
            <a:avLst/>
          </a:prstGeom>
        </p:spPr>
      </p:pic>
      <p:pic>
        <p:nvPicPr>
          <p:cNvPr id="45" name="Picture 4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02114" y="6058795"/>
            <a:ext cx="3003060" cy="3003060"/>
          </a:xfrm>
          <a:prstGeom prst="rect">
            <a:avLst/>
          </a:prstGeom>
        </p:spPr>
      </p:pic>
      <p:sp>
        <p:nvSpPr>
          <p:cNvPr id="46" name="TextBox 46"/>
          <p:cNvSpPr txBox="1"/>
          <p:nvPr/>
        </p:nvSpPr>
        <p:spPr>
          <a:xfrm>
            <a:off x="5412956" y="1253708"/>
            <a:ext cx="13335000" cy="1180388"/>
          </a:xfrm>
          <a:prstGeom prst="rect">
            <a:avLst/>
          </a:prstGeom>
        </p:spPr>
        <p:txBody>
          <a:bodyPr wrap="square" lIns="0" tIns="0" rIns="0" bIns="0" rtlCol="0" anchor="t">
            <a:spAutoFit/>
          </a:bodyPr>
          <a:lstStyle/>
          <a:p>
            <a:pPr algn="l">
              <a:lnSpc>
                <a:spcPts val="9799"/>
              </a:lnSpc>
            </a:pPr>
            <a:r>
              <a:rPr lang="it-IT" sz="6999" dirty="0">
                <a:solidFill>
                  <a:srgbClr val="FFFFFF"/>
                </a:solidFill>
                <a:latin typeface="Fira Sans Medium"/>
              </a:rPr>
              <a:t>Benefici di un approccio STEAM </a:t>
            </a:r>
          </a:p>
        </p:txBody>
      </p:sp>
      <p:pic>
        <p:nvPicPr>
          <p:cNvPr id="47" name="Immagine 46" descr="Immagine che contiene testo, grafica vettoriale, clipart">
            <a:extLst>
              <a:ext uri="{FF2B5EF4-FFF2-40B4-BE49-F238E27FC236}">
                <a16:creationId xmlns:a16="http://schemas.microsoft.com/office/drawing/2014/main" id="{45099A15-C570-3561-14BA-5C47BBD5A0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48" name="Immagine 47" descr="Immagine che contiene testo">
            <a:extLst>
              <a:ext uri="{FF2B5EF4-FFF2-40B4-BE49-F238E27FC236}">
                <a16:creationId xmlns:a16="http://schemas.microsoft.com/office/drawing/2014/main" id="{E1B170D1-22FF-9157-8BC9-5A754E9AE3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7400" y="1025576"/>
            <a:ext cx="16230600" cy="1704975"/>
          </a:xfrm>
          <a:prstGeom prst="rect">
            <a:avLst/>
          </a:prstGeom>
        </p:spPr>
      </p:pic>
      <p:pic>
        <p:nvPicPr>
          <p:cNvPr id="5" name="Picture 5"/>
          <p:cNvPicPr>
            <a:picLocks noChangeAspect="1"/>
          </p:cNvPicPr>
          <p:nvPr/>
        </p:nvPicPr>
        <p:blipFill>
          <a:blip r:embed="rId4"/>
          <a:srcRect/>
          <a:stretch>
            <a:fillRect/>
          </a:stretch>
        </p:blipFill>
        <p:spPr>
          <a:xfrm>
            <a:off x="8642022" y="3531538"/>
            <a:ext cx="9932815" cy="6903306"/>
          </a:xfrm>
          <a:prstGeom prst="rect">
            <a:avLst/>
          </a:prstGeom>
        </p:spPr>
      </p:pic>
      <p:sp>
        <p:nvSpPr>
          <p:cNvPr id="6" name="TextBox 6"/>
          <p:cNvSpPr txBox="1"/>
          <p:nvPr/>
        </p:nvSpPr>
        <p:spPr>
          <a:xfrm>
            <a:off x="2667000" y="1287869"/>
            <a:ext cx="17278487" cy="1180388"/>
          </a:xfrm>
          <a:prstGeom prst="rect">
            <a:avLst/>
          </a:prstGeom>
        </p:spPr>
        <p:txBody>
          <a:bodyPr wrap="square" lIns="0" tIns="0" rIns="0" bIns="0" rtlCol="0" anchor="t">
            <a:spAutoFit/>
          </a:bodyPr>
          <a:lstStyle/>
          <a:p>
            <a:pPr algn="l">
              <a:lnSpc>
                <a:spcPts val="9799"/>
              </a:lnSpc>
            </a:pPr>
            <a:r>
              <a:rPr lang="it-IT" sz="6999" dirty="0">
                <a:solidFill>
                  <a:srgbClr val="FFFFFF"/>
                </a:solidFill>
                <a:latin typeface="Fira Sans Medium"/>
              </a:rPr>
              <a:t>Come raggiungere gli obiettivi STEAM?</a:t>
            </a:r>
          </a:p>
        </p:txBody>
      </p:sp>
      <p:sp>
        <p:nvSpPr>
          <p:cNvPr id="7" name="TextBox 7"/>
          <p:cNvSpPr txBox="1"/>
          <p:nvPr/>
        </p:nvSpPr>
        <p:spPr>
          <a:xfrm>
            <a:off x="2387827" y="3151558"/>
            <a:ext cx="11220602" cy="5667577"/>
          </a:xfrm>
          <a:prstGeom prst="rect">
            <a:avLst/>
          </a:prstGeom>
        </p:spPr>
        <p:txBody>
          <a:bodyPr lIns="0" tIns="0" rIns="0" bIns="0" rtlCol="0" anchor="t">
            <a:spAutoFit/>
          </a:bodyPr>
          <a:lstStyle/>
          <a:p>
            <a:pPr marL="647700" lvl="1" indent="-323850">
              <a:lnSpc>
                <a:spcPts val="5580"/>
              </a:lnSpc>
              <a:buFont typeface="Arial"/>
              <a:buChar char="•"/>
            </a:pPr>
            <a:r>
              <a:rPr lang="it-IT" sz="3000" dirty="0">
                <a:solidFill>
                  <a:srgbClr val="1836B2"/>
                </a:solidFill>
                <a:latin typeface="Fira Sans Medium"/>
              </a:rPr>
              <a:t>Progettazione collaborativa tra insegnanti</a:t>
            </a:r>
          </a:p>
          <a:p>
            <a:pPr marL="647700" lvl="1" indent="-323850">
              <a:lnSpc>
                <a:spcPts val="5580"/>
              </a:lnSpc>
              <a:buFont typeface="Arial"/>
              <a:buChar char="•"/>
            </a:pPr>
            <a:r>
              <a:rPr lang="it-IT" sz="3000" dirty="0">
                <a:solidFill>
                  <a:srgbClr val="1836B2"/>
                </a:solidFill>
                <a:latin typeface="Fira Sans Medium"/>
              </a:rPr>
              <a:t>Adeguamento dei programmi alle nuove modalità di insegnamento ed apprendimento</a:t>
            </a:r>
          </a:p>
          <a:p>
            <a:pPr marL="647700" lvl="1" indent="-323850">
              <a:lnSpc>
                <a:spcPts val="5580"/>
              </a:lnSpc>
              <a:buFont typeface="Arial"/>
              <a:buChar char="•"/>
            </a:pPr>
            <a:r>
              <a:rPr lang="it-IT" sz="3000" dirty="0">
                <a:solidFill>
                  <a:srgbClr val="1836B2"/>
                </a:solidFill>
                <a:latin typeface="Fira Sans Medium"/>
              </a:rPr>
              <a:t>Sviluppo professionale di tutto lo staff relativamente alle pratiche e principi STEAM </a:t>
            </a:r>
          </a:p>
          <a:p>
            <a:pPr marL="647700" lvl="1" indent="-323850">
              <a:lnSpc>
                <a:spcPts val="5580"/>
              </a:lnSpc>
              <a:buFont typeface="Arial"/>
              <a:buChar char="•"/>
            </a:pPr>
            <a:r>
              <a:rPr lang="it-IT" sz="3000" dirty="0">
                <a:solidFill>
                  <a:srgbClr val="1836B2"/>
                </a:solidFill>
                <a:latin typeface="Fira Sans Medium"/>
              </a:rPr>
              <a:t>Mappatura delle STEAM per il processo di progettazione della valutazione e del curriculum </a:t>
            </a:r>
          </a:p>
          <a:p>
            <a:pPr marL="647700" lvl="1" indent="-323850">
              <a:lnSpc>
                <a:spcPts val="5580"/>
              </a:lnSpc>
              <a:buFont typeface="Arial"/>
              <a:buChar char="•"/>
            </a:pPr>
            <a:r>
              <a:rPr lang="it-IT" sz="3000" dirty="0">
                <a:solidFill>
                  <a:srgbClr val="1836B2"/>
                </a:solidFill>
                <a:latin typeface="Fira Sans Medium"/>
              </a:rPr>
              <a:t>Adeguamento ed analisi dei criteri e valutazione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sp>
        <p:nvSpPr>
          <p:cNvPr id="3" name="TextBox 3"/>
          <p:cNvSpPr txBox="1"/>
          <p:nvPr/>
        </p:nvSpPr>
        <p:spPr>
          <a:xfrm>
            <a:off x="1342356" y="1619091"/>
            <a:ext cx="15497843" cy="1398268"/>
          </a:xfrm>
          <a:prstGeom prst="rect">
            <a:avLst/>
          </a:prstGeom>
        </p:spPr>
        <p:txBody>
          <a:bodyPr wrap="square" lIns="0" tIns="0" rIns="0" bIns="0" rtlCol="0" anchor="t">
            <a:spAutoFit/>
          </a:bodyPr>
          <a:lstStyle/>
          <a:p>
            <a:pPr algn="l">
              <a:lnSpc>
                <a:spcPts val="11642"/>
              </a:lnSpc>
            </a:pPr>
            <a:r>
              <a:rPr lang="it-IT" sz="8315" dirty="0">
                <a:solidFill>
                  <a:srgbClr val="1836B2"/>
                </a:solidFill>
                <a:latin typeface="Fira Sans Medium Bold"/>
              </a:rPr>
              <a:t>Che cosa è la STEAM </a:t>
            </a:r>
            <a:r>
              <a:rPr lang="it-IT" sz="8315" dirty="0" err="1">
                <a:solidFill>
                  <a:srgbClr val="1836B2"/>
                </a:solidFill>
                <a:latin typeface="Fira Sans Medium Bold"/>
              </a:rPr>
              <a:t>Education</a:t>
            </a:r>
            <a:r>
              <a:rPr lang="it-IT" sz="8315" dirty="0">
                <a:solidFill>
                  <a:srgbClr val="1836B2"/>
                </a:solidFill>
                <a:latin typeface="Fira Sans Medium Bold"/>
              </a:rPr>
              <a:t>?</a:t>
            </a:r>
          </a:p>
        </p:txBody>
      </p:sp>
      <p:grpSp>
        <p:nvGrpSpPr>
          <p:cNvPr id="4" name="Group 4"/>
          <p:cNvGrpSpPr/>
          <p:nvPr/>
        </p:nvGrpSpPr>
        <p:grpSpPr>
          <a:xfrm>
            <a:off x="1223078" y="3736988"/>
            <a:ext cx="8007272" cy="3997312"/>
            <a:chOff x="0" y="0"/>
            <a:chExt cx="10676363" cy="5329749"/>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0676363" cy="5048952"/>
            </a:xfrm>
            <a:prstGeom prst="rect">
              <a:avLst/>
            </a:prstGeom>
          </p:spPr>
        </p:pic>
        <p:sp>
          <p:nvSpPr>
            <p:cNvPr id="6" name="TextBox 6"/>
            <p:cNvSpPr txBox="1"/>
            <p:nvPr/>
          </p:nvSpPr>
          <p:spPr>
            <a:xfrm>
              <a:off x="630133" y="111568"/>
              <a:ext cx="9416095" cy="5218181"/>
            </a:xfrm>
            <a:prstGeom prst="rect">
              <a:avLst/>
            </a:prstGeom>
          </p:spPr>
          <p:txBody>
            <a:bodyPr lIns="0" tIns="0" rIns="0" bIns="0" rtlCol="0" anchor="t">
              <a:spAutoFit/>
            </a:bodyPr>
            <a:lstStyle/>
            <a:p>
              <a:pPr algn="just">
                <a:lnSpc>
                  <a:spcPts val="4050"/>
                </a:lnSpc>
              </a:pPr>
              <a:r>
                <a:rPr lang="it-IT" sz="2899" dirty="0">
                  <a:solidFill>
                    <a:srgbClr val="FFFFFF"/>
                  </a:solidFill>
                  <a:latin typeface="Fira Sans Medium Bold"/>
                </a:rPr>
                <a:t>STEAM </a:t>
              </a:r>
              <a:r>
                <a:rPr lang="it-IT" sz="2899" dirty="0" err="1">
                  <a:solidFill>
                    <a:srgbClr val="FFFFFF"/>
                  </a:solidFill>
                  <a:latin typeface="Fira Sans Medium Bold"/>
                </a:rPr>
                <a:t>Education</a:t>
              </a:r>
              <a:r>
                <a:rPr lang="it-IT" sz="2899" dirty="0">
                  <a:solidFill>
                    <a:srgbClr val="FFFFFF"/>
                  </a:solidFill>
                  <a:latin typeface="Fira Sans Medium Bold"/>
                </a:rPr>
                <a:t> è un approccio all’apprendimento che utilizza la scienza, la tecnologia, l’ingegneria, le arti e la matematica come punti di accesso per guidare la ricerca, il dialogo e il pensiero critico degli studenti.</a:t>
              </a:r>
            </a:p>
            <a:p>
              <a:pPr algn="just">
                <a:lnSpc>
                  <a:spcPts val="4050"/>
                </a:lnSpc>
              </a:pPr>
              <a:r>
                <a:rPr lang="en-US" sz="2899" dirty="0">
                  <a:solidFill>
                    <a:srgbClr val="FFFFFF"/>
                  </a:solidFill>
                  <a:latin typeface="Fira Sans Medium Bold Italics"/>
                </a:rPr>
                <a:t>Susan Riley</a:t>
              </a:r>
            </a:p>
            <a:p>
              <a:pPr algn="l">
                <a:lnSpc>
                  <a:spcPts val="1449"/>
                </a:lnSpc>
              </a:pPr>
              <a:endParaRPr lang="en-US" sz="2899" dirty="0">
                <a:solidFill>
                  <a:srgbClr val="FFFFFF"/>
                </a:solidFill>
                <a:latin typeface="Fira Sans Medium Bold Italics"/>
              </a:endParaRPr>
            </a:p>
          </p:txBody>
        </p:sp>
      </p:grpSp>
      <p:pic>
        <p:nvPicPr>
          <p:cNvPr id="7" name="Picture 7"/>
          <p:cNvPicPr>
            <a:picLocks noChangeAspect="1"/>
          </p:cNvPicPr>
          <p:nvPr/>
        </p:nvPicPr>
        <p:blipFill>
          <a:blip r:embed="rId6"/>
          <a:srcRect t="3703" b="11419"/>
          <a:stretch>
            <a:fillRect/>
          </a:stretch>
        </p:blipFill>
        <p:spPr>
          <a:xfrm>
            <a:off x="9852649" y="3042203"/>
            <a:ext cx="6437559" cy="5901059"/>
          </a:xfrm>
          <a:prstGeom prst="rect">
            <a:avLst/>
          </a:prstGeom>
        </p:spPr>
      </p:pic>
      <p:pic>
        <p:nvPicPr>
          <p:cNvPr id="10" name="Immagine 9" descr="Immagine che contiene testo, grafica vettoriale, clipart">
            <a:extLst>
              <a:ext uri="{FF2B5EF4-FFF2-40B4-BE49-F238E27FC236}">
                <a16:creationId xmlns:a16="http://schemas.microsoft.com/office/drawing/2014/main" id="{E4AE8D11-A980-F463-9CEB-38294364EB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FA1EA68F-D79C-0280-CC2E-D3602DCCA3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47676" y="6033282"/>
            <a:ext cx="3119767" cy="4114800"/>
          </a:xfrm>
          <a:prstGeom prst="rect">
            <a:avLst/>
          </a:prstGeom>
        </p:spPr>
      </p:pic>
      <p:sp>
        <p:nvSpPr>
          <p:cNvPr id="4" name="TextBox 4"/>
          <p:cNvSpPr txBox="1"/>
          <p:nvPr/>
        </p:nvSpPr>
        <p:spPr>
          <a:xfrm>
            <a:off x="2281957" y="3659505"/>
            <a:ext cx="13724086" cy="1483995"/>
          </a:xfrm>
          <a:prstGeom prst="rect">
            <a:avLst/>
          </a:prstGeom>
        </p:spPr>
        <p:txBody>
          <a:bodyPr lIns="0" tIns="0" rIns="0" bIns="0" rtlCol="0" anchor="t">
            <a:spAutoFit/>
          </a:bodyPr>
          <a:lstStyle/>
          <a:p>
            <a:pPr algn="l">
              <a:lnSpc>
                <a:spcPts val="12180"/>
              </a:lnSpc>
            </a:pPr>
            <a:r>
              <a:rPr lang="it-IT" sz="8700" dirty="0">
                <a:solidFill>
                  <a:srgbClr val="1836B2"/>
                </a:solidFill>
                <a:latin typeface="Fira Sans Medium Bold"/>
              </a:rPr>
              <a:t>Perché da  STEM a STEAM?</a:t>
            </a:r>
          </a:p>
        </p:txBody>
      </p:sp>
      <p:pic>
        <p:nvPicPr>
          <p:cNvPr id="7" name="Immagine 6" descr="Immagine che contiene testo, grafica vettoriale, clipart">
            <a:extLst>
              <a:ext uri="{FF2B5EF4-FFF2-40B4-BE49-F238E27FC236}">
                <a16:creationId xmlns:a16="http://schemas.microsoft.com/office/drawing/2014/main" id="{ED5D9E9A-3C0E-FD83-6BD2-0E820A739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E3174E85-B700-3351-913E-91939699D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90800" y="188428"/>
            <a:ext cx="5080074" cy="10098572"/>
          </a:xfrm>
          <a:prstGeom prst="rect">
            <a:avLst/>
          </a:prstGeom>
        </p:spPr>
      </p:pic>
      <p:grpSp>
        <p:nvGrpSpPr>
          <p:cNvPr id="3" name="Group 3"/>
          <p:cNvGrpSpPr/>
          <p:nvPr/>
        </p:nvGrpSpPr>
        <p:grpSpPr>
          <a:xfrm>
            <a:off x="9144000" y="1823375"/>
            <a:ext cx="9348354" cy="1306068"/>
            <a:chOff x="0" y="0"/>
            <a:chExt cx="12464472" cy="174142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464472" cy="1741424"/>
            </a:xfrm>
            <a:prstGeom prst="rect">
              <a:avLst/>
            </a:prstGeom>
          </p:spPr>
        </p:pic>
        <p:sp>
          <p:nvSpPr>
            <p:cNvPr id="5" name="TextBox 5"/>
            <p:cNvSpPr txBox="1"/>
            <p:nvPr/>
          </p:nvSpPr>
          <p:spPr>
            <a:xfrm>
              <a:off x="1542244" y="30391"/>
              <a:ext cx="10922229" cy="1547292"/>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STEM vs. STEAM</a:t>
              </a:r>
            </a:p>
          </p:txBody>
        </p:sp>
      </p:grpSp>
      <p:sp>
        <p:nvSpPr>
          <p:cNvPr id="6" name="TextBox 6"/>
          <p:cNvSpPr txBox="1"/>
          <p:nvPr/>
        </p:nvSpPr>
        <p:spPr>
          <a:xfrm>
            <a:off x="9376622" y="3969404"/>
            <a:ext cx="8115300" cy="3649717"/>
          </a:xfrm>
          <a:prstGeom prst="rect">
            <a:avLst/>
          </a:prstGeom>
        </p:spPr>
        <p:txBody>
          <a:bodyPr lIns="0" tIns="0" rIns="0" bIns="0" rtlCol="0" anchor="t">
            <a:spAutoFit/>
          </a:bodyPr>
          <a:lstStyle/>
          <a:p>
            <a:pPr algn="just">
              <a:lnSpc>
                <a:spcPts val="4102"/>
              </a:lnSpc>
            </a:pPr>
            <a:r>
              <a:rPr lang="it-IT" sz="2962" dirty="0">
                <a:solidFill>
                  <a:srgbClr val="1836B2"/>
                </a:solidFill>
                <a:latin typeface="Fira Sans Medium"/>
              </a:rPr>
              <a:t>STEAM porta STEM al livello successivo: consente agli studenti di integrare le loro competenze nelle aree STEM con  pratiche artistiche, elementi e principi di progettazione per fornire un’esperienza di apprendimento più ampia e interdisciplinare e far loro scoprire relazioni inaspettate tra le materie.</a:t>
            </a:r>
          </a:p>
        </p:txBody>
      </p:sp>
      <p:pic>
        <p:nvPicPr>
          <p:cNvPr id="9" name="Immagine 8" descr="Immagine che contiene testo, grafica vettoriale, clipart">
            <a:extLst>
              <a:ext uri="{FF2B5EF4-FFF2-40B4-BE49-F238E27FC236}">
                <a16:creationId xmlns:a16="http://schemas.microsoft.com/office/drawing/2014/main" id="{A1DE64FD-F178-3B19-190C-CEAA60AB2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470C011-E7A8-43BF-A82A-177534776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373" y="2057400"/>
            <a:ext cx="12352120" cy="82296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152" y="9515866"/>
            <a:ext cx="16924915" cy="771134"/>
          </a:xfrm>
          <a:prstGeom prst="rect">
            <a:avLst/>
          </a:prstGeom>
        </p:spPr>
      </p:pic>
      <p:sp>
        <p:nvSpPr>
          <p:cNvPr id="5" name="TextBox 5"/>
          <p:cNvSpPr txBox="1"/>
          <p:nvPr/>
        </p:nvSpPr>
        <p:spPr>
          <a:xfrm>
            <a:off x="3817071" y="625154"/>
            <a:ext cx="7765329" cy="4016484"/>
          </a:xfrm>
          <a:prstGeom prst="rect">
            <a:avLst/>
          </a:prstGeom>
        </p:spPr>
        <p:txBody>
          <a:bodyPr wrap="square" lIns="0" tIns="0" rIns="0" bIns="0" rtlCol="0" anchor="t">
            <a:spAutoFit/>
          </a:bodyPr>
          <a:lstStyle/>
          <a:p>
            <a:pPr algn="l"/>
            <a:r>
              <a:rPr lang="it-IT" sz="8700" dirty="0">
                <a:solidFill>
                  <a:srgbClr val="1836B2"/>
                </a:solidFill>
                <a:latin typeface="Fira Sans Medium Bold"/>
              </a:rPr>
              <a:t>Quali sono le competenze del XXI secolo?</a:t>
            </a:r>
          </a:p>
        </p:txBody>
      </p:sp>
      <p:sp>
        <p:nvSpPr>
          <p:cNvPr id="6" name="TextBox 6"/>
          <p:cNvSpPr txBox="1"/>
          <p:nvPr/>
        </p:nvSpPr>
        <p:spPr>
          <a:xfrm>
            <a:off x="7845571" y="5138098"/>
            <a:ext cx="9133844" cy="3656386"/>
          </a:xfrm>
          <a:prstGeom prst="rect">
            <a:avLst/>
          </a:prstGeom>
        </p:spPr>
        <p:txBody>
          <a:bodyPr lIns="0" tIns="0" rIns="0" bIns="0" rtlCol="0" anchor="t">
            <a:spAutoFit/>
          </a:bodyPr>
          <a:lstStyle/>
          <a:p>
            <a:pPr algn="just">
              <a:lnSpc>
                <a:spcPts val="4767"/>
              </a:lnSpc>
            </a:pPr>
            <a:r>
              <a:rPr lang="it-IT" sz="3442" dirty="0">
                <a:solidFill>
                  <a:srgbClr val="1836B2"/>
                </a:solidFill>
                <a:latin typeface="Fira Sans Medium Bold"/>
              </a:rPr>
              <a:t>Un insieme di conoscenze, abilità, abitudini professionali e tratti caratteriali che si ritiene siano di fondamentale importanza per raggiungere il successo nel mondo attuale, in particolare nel contesto scolastico e  in ambienti di lavoro contemporanei. </a:t>
            </a:r>
          </a:p>
        </p:txBody>
      </p:sp>
      <p:pic>
        <p:nvPicPr>
          <p:cNvPr id="8" name="Immagine 7" descr="Immagine che contiene testo, grafica vettoriale, clipart">
            <a:extLst>
              <a:ext uri="{FF2B5EF4-FFF2-40B4-BE49-F238E27FC236}">
                <a16:creationId xmlns:a16="http://schemas.microsoft.com/office/drawing/2014/main" id="{FEFE32C3-1C9B-F63F-18B9-40AE2C4D9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7AE46E94-E508-532A-4785-79CC71F2A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3" name="TextBox 3"/>
          <p:cNvSpPr txBox="1"/>
          <p:nvPr/>
        </p:nvSpPr>
        <p:spPr>
          <a:xfrm>
            <a:off x="1028700" y="1929543"/>
            <a:ext cx="7048500" cy="3033587"/>
          </a:xfrm>
          <a:prstGeom prst="rect">
            <a:avLst/>
          </a:prstGeom>
        </p:spPr>
        <p:txBody>
          <a:bodyPr wrap="square" lIns="0" tIns="0" rIns="0" bIns="0" rtlCol="0" anchor="t">
            <a:spAutoFit/>
          </a:bodyPr>
          <a:lstStyle/>
          <a:p>
            <a:pPr algn="l">
              <a:lnSpc>
                <a:spcPts val="12180"/>
              </a:lnSpc>
            </a:pPr>
            <a:r>
              <a:rPr lang="en-US" sz="8700" dirty="0" err="1">
                <a:solidFill>
                  <a:srgbClr val="1836B2"/>
                </a:solidFill>
                <a:latin typeface="Fira Sans Medium Bold"/>
              </a:rPr>
              <a:t>Competenze</a:t>
            </a:r>
            <a:r>
              <a:rPr lang="en-US" sz="8700" dirty="0">
                <a:solidFill>
                  <a:srgbClr val="1836B2"/>
                </a:solidFill>
                <a:latin typeface="Fira Sans Medium Bold"/>
              </a:rPr>
              <a:t> del XXI </a:t>
            </a:r>
            <a:r>
              <a:rPr lang="en-US" sz="8700" dirty="0" err="1">
                <a:solidFill>
                  <a:srgbClr val="1836B2"/>
                </a:solidFill>
                <a:latin typeface="Fira Sans Medium Bold"/>
              </a:rPr>
              <a:t>secolo</a:t>
            </a:r>
            <a:endParaRPr lang="en-US" sz="8700" dirty="0">
              <a:solidFill>
                <a:srgbClr val="1836B2"/>
              </a:solidFill>
              <a:latin typeface="Fira Sans Medium Bold"/>
            </a:endParaRPr>
          </a:p>
        </p:txBody>
      </p:sp>
      <p:pic>
        <p:nvPicPr>
          <p:cNvPr id="4" name="Picture 4"/>
          <p:cNvPicPr>
            <a:picLocks noChangeAspect="1"/>
          </p:cNvPicPr>
          <p:nvPr/>
        </p:nvPicPr>
        <p:blipFill>
          <a:blip r:embed="rId4"/>
          <a:srcRect t="8953" r="-181" b="4550"/>
          <a:stretch>
            <a:fillRect/>
          </a:stretch>
        </p:blipFill>
        <p:spPr>
          <a:xfrm>
            <a:off x="8606077" y="1227036"/>
            <a:ext cx="7729408" cy="8031264"/>
          </a:xfrm>
          <a:prstGeom prst="rect">
            <a:avLst/>
          </a:prstGeom>
        </p:spPr>
      </p:pic>
      <p:pic>
        <p:nvPicPr>
          <p:cNvPr id="9" name="Immagine 8" descr="Immagine che contiene testo, grafica vettoriale, clipart">
            <a:extLst>
              <a:ext uri="{FF2B5EF4-FFF2-40B4-BE49-F238E27FC236}">
                <a16:creationId xmlns:a16="http://schemas.microsoft.com/office/drawing/2014/main" id="{3C8F9A4A-F9A7-1D03-CE6D-5CC10062F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BED0C1CF-78A2-E349-69AC-D3AC8C1AD8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4418" y="3379783"/>
            <a:ext cx="4652839" cy="76200"/>
          </a:xfrm>
          <a:prstGeom prst="rect">
            <a:avLst/>
          </a:prstGeom>
        </p:spPr>
      </p:pic>
      <p:sp>
        <p:nvSpPr>
          <p:cNvPr id="4" name="TextBox 4"/>
          <p:cNvSpPr txBox="1"/>
          <p:nvPr/>
        </p:nvSpPr>
        <p:spPr>
          <a:xfrm>
            <a:off x="6781800" y="1257300"/>
            <a:ext cx="11165691" cy="1180388"/>
          </a:xfrm>
          <a:prstGeom prst="rect">
            <a:avLst/>
          </a:prstGeom>
        </p:spPr>
        <p:txBody>
          <a:bodyPr wrap="square" lIns="0" tIns="0" rIns="0" bIns="0" rtlCol="0" anchor="t">
            <a:spAutoFit/>
          </a:bodyPr>
          <a:lstStyle/>
          <a:p>
            <a:pPr algn="l">
              <a:lnSpc>
                <a:spcPts val="9799"/>
              </a:lnSpc>
            </a:pPr>
            <a:r>
              <a:rPr lang="en-US" sz="6999" dirty="0" err="1">
                <a:solidFill>
                  <a:srgbClr val="FFFFFF"/>
                </a:solidFill>
                <a:latin typeface="Fira Sans Medium"/>
              </a:rPr>
              <a:t>Competenze</a:t>
            </a:r>
            <a:r>
              <a:rPr lang="en-US" sz="6999" dirty="0">
                <a:solidFill>
                  <a:srgbClr val="FFFFFF"/>
                </a:solidFill>
                <a:latin typeface="Fira Sans Medium"/>
              </a:rPr>
              <a:t> del XXI </a:t>
            </a:r>
            <a:r>
              <a:rPr lang="en-US" sz="6999" dirty="0" err="1">
                <a:solidFill>
                  <a:srgbClr val="FFFFFF"/>
                </a:solidFill>
                <a:latin typeface="Fira Sans Medium"/>
              </a:rPr>
              <a:t>secolo</a:t>
            </a:r>
            <a:endParaRPr lang="en-US" sz="6999" dirty="0">
              <a:solidFill>
                <a:srgbClr val="FFFFFF"/>
              </a:solidFill>
              <a:latin typeface="Fira Sans Medium"/>
            </a:endParaRPr>
          </a:p>
        </p:txBody>
      </p:sp>
      <p:sp>
        <p:nvSpPr>
          <p:cNvPr id="5" name="TextBox 5"/>
          <p:cNvSpPr txBox="1"/>
          <p:nvPr/>
        </p:nvSpPr>
        <p:spPr>
          <a:xfrm>
            <a:off x="2037435" y="3952815"/>
            <a:ext cx="14213131" cy="5539978"/>
          </a:xfrm>
          <a:prstGeom prst="rect">
            <a:avLst/>
          </a:prstGeom>
        </p:spPr>
        <p:txBody>
          <a:bodyPr lIns="0" tIns="0" rIns="0" bIns="0" rtlCol="0" anchor="t">
            <a:spAutoFit/>
          </a:bodyPr>
          <a:lstStyle/>
          <a:p>
            <a:pPr marL="642598" lvl="1" indent="-321299" algn="l">
              <a:lnSpc>
                <a:spcPts val="5030"/>
              </a:lnSpc>
              <a:buFont typeface="Arial"/>
              <a:buChar char="•"/>
            </a:pPr>
            <a:r>
              <a:rPr lang="it-IT" sz="2976" dirty="0">
                <a:solidFill>
                  <a:srgbClr val="1836B2"/>
                </a:solidFill>
                <a:latin typeface="Fira Sans Medium Bold"/>
              </a:rPr>
              <a:t>Le capacità di apprendimento (le 4 C) sono abilità e abitudini acquisibili che consentono a una persona di apprendere e lavorare in modo efficiente.</a:t>
            </a:r>
          </a:p>
          <a:p>
            <a:pPr marL="642598" lvl="1" indent="-321299" algn="l">
              <a:lnSpc>
                <a:spcPts val="5030"/>
              </a:lnSpc>
              <a:buFont typeface="Arial"/>
              <a:buChar char="•"/>
            </a:pPr>
            <a:r>
              <a:rPr lang="it-IT" sz="2976" dirty="0">
                <a:solidFill>
                  <a:srgbClr val="1836B2"/>
                </a:solidFill>
                <a:latin typeface="Fira Sans Medium Bold"/>
              </a:rPr>
              <a:t>Le abilità di alfabetizzazione riguardano la capacità di discernere  tra i fatti e le informazioni e la  tecnologia sulla quale si basano. L’obiettivo è determinare fonti affidabili e separarle dalla disinformazione che inonda Internet. </a:t>
            </a:r>
          </a:p>
          <a:p>
            <a:pPr marL="642598" lvl="1" indent="-321299" algn="l">
              <a:lnSpc>
                <a:spcPts val="5030"/>
              </a:lnSpc>
              <a:buFont typeface="Arial"/>
              <a:buChar char="•"/>
            </a:pPr>
            <a:r>
              <a:rPr lang="it-IT" sz="2976" dirty="0">
                <a:solidFill>
                  <a:srgbClr val="1836B2"/>
                </a:solidFill>
                <a:latin typeface="Fira Sans Medium Bold"/>
              </a:rPr>
              <a:t>Le competenze per la vita riguardano elementi intangibili della vita quotidiana dello studente e fanno riferimento alle sue qualità  personali e professionali. </a:t>
            </a:r>
          </a:p>
          <a:p>
            <a:pPr algn="l">
              <a:lnSpc>
                <a:spcPts val="3152"/>
              </a:lnSpc>
            </a:pPr>
            <a:endParaRPr lang="en-US" sz="2976" dirty="0">
              <a:solidFill>
                <a:srgbClr val="1836B2"/>
              </a:solidFill>
              <a:latin typeface="Fira Sans Medium"/>
            </a:endParaRPr>
          </a:p>
        </p:txBody>
      </p:sp>
      <p:pic>
        <p:nvPicPr>
          <p:cNvPr id="8" name="Immagine 7" descr="Immagine che contiene testo, grafica vettoriale, clipart">
            <a:extLst>
              <a:ext uri="{FF2B5EF4-FFF2-40B4-BE49-F238E27FC236}">
                <a16:creationId xmlns:a16="http://schemas.microsoft.com/office/drawing/2014/main" id="{16924A3E-236C-D793-1FC4-642157A1B4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B6B0082F-B385-1BA6-6ABD-FF6B666DC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6781800" y="1049237"/>
            <a:ext cx="11277600" cy="1368580"/>
          </a:xfrm>
          <a:prstGeom prst="rect">
            <a:avLst/>
          </a:prstGeom>
        </p:spPr>
        <p:txBody>
          <a:bodyPr wrap="square" lIns="0" tIns="0" rIns="0" bIns="0" rtlCol="0" anchor="t">
            <a:spAutoFit/>
          </a:bodyPr>
          <a:lstStyle/>
          <a:p>
            <a:pPr marL="0" marR="0" lvl="0" indent="0" algn="l" rtl="0">
              <a:lnSpc>
                <a:spcPct val="140005"/>
              </a:lnSpc>
              <a:spcBef>
                <a:spcPts val="0"/>
              </a:spcBef>
              <a:spcAft>
                <a:spcPts val="0"/>
              </a:spcAft>
              <a:buNone/>
            </a:pPr>
            <a:r>
              <a:rPr lang="en-US" sz="6999" dirty="0" err="1">
                <a:solidFill>
                  <a:srgbClr val="FFFFFF"/>
                </a:solidFill>
                <a:latin typeface="Fira Sans Medium"/>
                <a:ea typeface="Fira Sans Medium"/>
                <a:cs typeface="Fira Sans Medium"/>
                <a:sym typeface="Fira Sans Medium"/>
              </a:rPr>
              <a:t>Capacità</a:t>
            </a:r>
            <a:r>
              <a:rPr lang="en-US" sz="6999" dirty="0">
                <a:solidFill>
                  <a:srgbClr val="FFFFFF"/>
                </a:solidFill>
                <a:latin typeface="Fira Sans Medium"/>
                <a:ea typeface="Fira Sans Medium"/>
                <a:cs typeface="Fira Sans Medium"/>
                <a:sym typeface="Fira Sans Medium"/>
              </a:rPr>
              <a:t> di </a:t>
            </a:r>
            <a:r>
              <a:rPr lang="en-US" sz="6999" dirty="0" err="1">
                <a:solidFill>
                  <a:srgbClr val="FFFFFF"/>
                </a:solidFill>
                <a:latin typeface="Fira Sans Medium"/>
                <a:ea typeface="Fira Sans Medium"/>
                <a:cs typeface="Fira Sans Medium"/>
                <a:sym typeface="Fira Sans Medium"/>
              </a:rPr>
              <a:t>apprendimento</a:t>
            </a:r>
            <a:endParaRPr lang="en-US" sz="6000" dirty="0"/>
          </a:p>
        </p:txBody>
      </p:sp>
      <p:grpSp>
        <p:nvGrpSpPr>
          <p:cNvPr id="6" name="Group 6"/>
          <p:cNvGrpSpPr/>
          <p:nvPr/>
        </p:nvGrpSpPr>
        <p:grpSpPr>
          <a:xfrm>
            <a:off x="1689147" y="3144129"/>
            <a:ext cx="15059162" cy="1348182"/>
            <a:chOff x="0" y="0"/>
            <a:chExt cx="19236266" cy="1722140"/>
          </a:xfrm>
        </p:grpSpPr>
        <p:sp>
          <p:nvSpPr>
            <p:cNvPr id="7" name="Freeform 7"/>
            <p:cNvSpPr/>
            <p:nvPr/>
          </p:nvSpPr>
          <p:spPr>
            <a:xfrm>
              <a:off x="0" y="0"/>
              <a:ext cx="19236310" cy="1722120"/>
            </a:xfrm>
            <a:custGeom>
              <a:avLst/>
              <a:gdLst/>
              <a:ahLst/>
              <a:cxnLst/>
              <a:rect l="l" t="t" r="r" b="b"/>
              <a:pathLst>
                <a:path w="19236310" h="1722120">
                  <a:moveTo>
                    <a:pt x="0" y="172212"/>
                  </a:moveTo>
                  <a:cubicBezTo>
                    <a:pt x="0" y="77089"/>
                    <a:pt x="77089" y="0"/>
                    <a:pt x="172212" y="0"/>
                  </a:cubicBezTo>
                  <a:lnTo>
                    <a:pt x="19064097" y="0"/>
                  </a:lnTo>
                  <a:cubicBezTo>
                    <a:pt x="19159220" y="0"/>
                    <a:pt x="19236310" y="77089"/>
                    <a:pt x="19236310" y="172212"/>
                  </a:cubicBezTo>
                  <a:lnTo>
                    <a:pt x="19236310" y="1549908"/>
                  </a:lnTo>
                  <a:cubicBezTo>
                    <a:pt x="19236310" y="1645031"/>
                    <a:pt x="19159220" y="1722120"/>
                    <a:pt x="19064097" y="1722120"/>
                  </a:cubicBezTo>
                  <a:lnTo>
                    <a:pt x="172212" y="1722120"/>
                  </a:lnTo>
                  <a:cubicBezTo>
                    <a:pt x="77089" y="1722120"/>
                    <a:pt x="0" y="1645031"/>
                    <a:pt x="0" y="1549908"/>
                  </a:cubicBezTo>
                  <a:close/>
                </a:path>
              </a:pathLst>
            </a:custGeom>
            <a:solidFill>
              <a:srgbClr val="EFE2F8"/>
            </a:solidFill>
          </p:spPr>
        </p:sp>
      </p:grpSp>
      <p:grpSp>
        <p:nvGrpSpPr>
          <p:cNvPr id="8" name="Group 8"/>
          <p:cNvGrpSpPr/>
          <p:nvPr/>
        </p:nvGrpSpPr>
        <p:grpSpPr>
          <a:xfrm>
            <a:off x="1965919" y="3491317"/>
            <a:ext cx="710382" cy="710382"/>
            <a:chOff x="0" y="0"/>
            <a:chExt cx="947176" cy="947176"/>
          </a:xfrm>
        </p:grpSpPr>
        <p:sp>
          <p:nvSpPr>
            <p:cNvPr id="9" name="Freeform 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4"/>
              <a:stretch>
                <a:fillRect r="-1" b="-1"/>
              </a:stretch>
            </a:blipFill>
          </p:spPr>
        </p:sp>
      </p:grpSp>
      <p:sp>
        <p:nvSpPr>
          <p:cNvPr id="10" name="TextBox 10"/>
          <p:cNvSpPr txBox="1"/>
          <p:nvPr/>
        </p:nvSpPr>
        <p:spPr>
          <a:xfrm>
            <a:off x="3530503" y="3393286"/>
            <a:ext cx="13136200" cy="923925"/>
          </a:xfrm>
          <a:prstGeom prst="rect">
            <a:avLst/>
          </a:prstGeom>
        </p:spPr>
        <p:txBody>
          <a:bodyPr lIns="0" tIns="0" rIns="0" bIns="0" rtlCol="0" anchor="t">
            <a:spAutoFit/>
          </a:bodyPr>
          <a:lstStyle/>
          <a:p>
            <a:pPr algn="l">
              <a:lnSpc>
                <a:spcPts val="3600"/>
              </a:lnSpc>
            </a:pPr>
            <a:r>
              <a:rPr lang="en-US" sz="3000" spc="-3" dirty="0" err="1">
                <a:solidFill>
                  <a:srgbClr val="043296"/>
                </a:solidFill>
                <a:latin typeface="Fira Sans Medium Bold"/>
              </a:rPr>
              <a:t>Pensiero</a:t>
            </a:r>
            <a:r>
              <a:rPr lang="en-US" sz="3000" spc="-3" dirty="0">
                <a:solidFill>
                  <a:srgbClr val="043296"/>
                </a:solidFill>
                <a:latin typeface="Fira Sans Medium Bold"/>
              </a:rPr>
              <a:t> </a:t>
            </a:r>
            <a:r>
              <a:rPr lang="en-US" sz="3000" spc="-3" dirty="0" err="1">
                <a:solidFill>
                  <a:srgbClr val="043296"/>
                </a:solidFill>
                <a:latin typeface="Fira Sans Medium Bold"/>
              </a:rPr>
              <a:t>critico</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il processo di mettere in discussione le fonti e sfidare le ipotesi per formulare giudizi consapevoli basati su prove concrete.</a:t>
            </a:r>
            <a:endParaRPr lang="en-US" sz="3000" spc="-3" dirty="0">
              <a:solidFill>
                <a:srgbClr val="043296"/>
              </a:solidFill>
              <a:latin typeface="Fira Sans" panose="020B0503050000020004" pitchFamily="34" charset="0"/>
            </a:endParaRPr>
          </a:p>
        </p:txBody>
      </p:sp>
      <p:grpSp>
        <p:nvGrpSpPr>
          <p:cNvPr id="11" name="Group 11"/>
          <p:cNvGrpSpPr/>
          <p:nvPr/>
        </p:nvGrpSpPr>
        <p:grpSpPr>
          <a:xfrm>
            <a:off x="1689147" y="4815213"/>
            <a:ext cx="15059162" cy="1291605"/>
            <a:chOff x="0" y="0"/>
            <a:chExt cx="20078883" cy="1722140"/>
          </a:xfrm>
        </p:grpSpPr>
        <p:sp>
          <p:nvSpPr>
            <p:cNvPr id="12" name="Freeform 1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3" name="Group 13"/>
          <p:cNvGrpSpPr/>
          <p:nvPr/>
        </p:nvGrpSpPr>
        <p:grpSpPr>
          <a:xfrm>
            <a:off x="1965919" y="5143500"/>
            <a:ext cx="710382" cy="710382"/>
            <a:chOff x="0" y="0"/>
            <a:chExt cx="947176" cy="947176"/>
          </a:xfrm>
        </p:grpSpPr>
        <p:sp>
          <p:nvSpPr>
            <p:cNvPr id="14" name="Freeform 1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5"/>
              <a:stretch>
                <a:fillRect r="-1" b="-1"/>
              </a:stretch>
            </a:blipFill>
          </p:spPr>
        </p:sp>
      </p:grpSp>
      <p:sp>
        <p:nvSpPr>
          <p:cNvPr id="15" name="TextBox 15"/>
          <p:cNvSpPr txBox="1"/>
          <p:nvPr/>
        </p:nvSpPr>
        <p:spPr>
          <a:xfrm>
            <a:off x="3530503" y="5215521"/>
            <a:ext cx="13136200" cy="461665"/>
          </a:xfrm>
          <a:prstGeom prst="rect">
            <a:avLst/>
          </a:prstGeom>
        </p:spPr>
        <p:txBody>
          <a:bodyPr lIns="0" tIns="0" rIns="0" bIns="0" rtlCol="0" anchor="t">
            <a:spAutoFit/>
          </a:bodyPr>
          <a:lstStyle/>
          <a:p>
            <a:pPr algn="l">
              <a:lnSpc>
                <a:spcPts val="3600"/>
              </a:lnSpc>
            </a:pPr>
            <a:r>
              <a:rPr lang="en-US" sz="3000" spc="-3" dirty="0" err="1">
                <a:solidFill>
                  <a:srgbClr val="043296"/>
                </a:solidFill>
                <a:latin typeface="Fira Sans Medium Bold"/>
              </a:rPr>
              <a:t>Creatività</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Rompere gli schemi  e vedere i concetti da un’altra prospettiva </a:t>
            </a:r>
            <a:endParaRPr lang="en-US" sz="3000" spc="-3" dirty="0">
              <a:solidFill>
                <a:srgbClr val="043296"/>
              </a:solidFill>
              <a:latin typeface="Fira Sans" panose="020B0503050000020004" pitchFamily="34" charset="0"/>
            </a:endParaRPr>
          </a:p>
        </p:txBody>
      </p:sp>
      <p:grpSp>
        <p:nvGrpSpPr>
          <p:cNvPr id="16" name="Group 16"/>
          <p:cNvGrpSpPr/>
          <p:nvPr/>
        </p:nvGrpSpPr>
        <p:grpSpPr>
          <a:xfrm>
            <a:off x="1689147" y="6429720"/>
            <a:ext cx="15059162" cy="1291605"/>
            <a:chOff x="0" y="0"/>
            <a:chExt cx="20078883" cy="1722140"/>
          </a:xfrm>
        </p:grpSpPr>
        <p:sp>
          <p:nvSpPr>
            <p:cNvPr id="17" name="Freeform 17"/>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8" name="Group 18"/>
          <p:cNvGrpSpPr/>
          <p:nvPr/>
        </p:nvGrpSpPr>
        <p:grpSpPr>
          <a:xfrm>
            <a:off x="1965919" y="6716418"/>
            <a:ext cx="710382" cy="710382"/>
            <a:chOff x="0" y="0"/>
            <a:chExt cx="947176" cy="947176"/>
          </a:xfrm>
        </p:grpSpPr>
        <p:sp>
          <p:nvSpPr>
            <p:cNvPr id="19" name="Freeform 1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6"/>
              <a:stretch>
                <a:fillRect r="-1" b="-1"/>
              </a:stretch>
            </a:blipFill>
          </p:spPr>
        </p:sp>
      </p:grpSp>
      <p:sp>
        <p:nvSpPr>
          <p:cNvPr id="20" name="TextBox 20"/>
          <p:cNvSpPr txBox="1"/>
          <p:nvPr/>
        </p:nvSpPr>
        <p:spPr>
          <a:xfrm>
            <a:off x="3530503" y="6627563"/>
            <a:ext cx="13136200" cy="923330"/>
          </a:xfrm>
          <a:prstGeom prst="rect">
            <a:avLst/>
          </a:prstGeom>
        </p:spPr>
        <p:txBody>
          <a:bodyPr lIns="0" tIns="0" rIns="0" bIns="0" rtlCol="0" anchor="t">
            <a:spAutoFit/>
          </a:bodyPr>
          <a:lstStyle/>
          <a:p>
            <a:pPr algn="l">
              <a:lnSpc>
                <a:spcPts val="3600"/>
              </a:lnSpc>
            </a:pPr>
            <a:r>
              <a:rPr lang="en-US" sz="3000" spc="-3" dirty="0" err="1">
                <a:solidFill>
                  <a:srgbClr val="043296"/>
                </a:solidFill>
                <a:latin typeface="Fira Sans Medium Bold"/>
              </a:rPr>
              <a:t>Collaborazione</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Lavorare con gli altri in modo efficace per raggiungere un obiettivo comune </a:t>
            </a:r>
            <a:endParaRPr lang="en-US" sz="3000" spc="-3" dirty="0">
              <a:solidFill>
                <a:srgbClr val="043296"/>
              </a:solidFill>
              <a:latin typeface="Fira Sans" panose="020B0503050000020004" pitchFamily="34" charset="0"/>
            </a:endParaRPr>
          </a:p>
        </p:txBody>
      </p:sp>
      <p:grpSp>
        <p:nvGrpSpPr>
          <p:cNvPr id="21" name="Group 21"/>
          <p:cNvGrpSpPr/>
          <p:nvPr/>
        </p:nvGrpSpPr>
        <p:grpSpPr>
          <a:xfrm>
            <a:off x="1689147" y="8044227"/>
            <a:ext cx="15059162" cy="1291605"/>
            <a:chOff x="0" y="0"/>
            <a:chExt cx="20078883" cy="1722140"/>
          </a:xfrm>
        </p:grpSpPr>
        <p:sp>
          <p:nvSpPr>
            <p:cNvPr id="22" name="Freeform 2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23" name="Group 23"/>
          <p:cNvGrpSpPr/>
          <p:nvPr/>
        </p:nvGrpSpPr>
        <p:grpSpPr>
          <a:xfrm>
            <a:off x="1965919" y="8369025"/>
            <a:ext cx="710382" cy="710382"/>
            <a:chOff x="0" y="0"/>
            <a:chExt cx="947176" cy="947176"/>
          </a:xfrm>
        </p:grpSpPr>
        <p:sp>
          <p:nvSpPr>
            <p:cNvPr id="24" name="Freeform 2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7"/>
              <a:stretch>
                <a:fillRect r="-1" b="-1"/>
              </a:stretch>
            </a:blipFill>
          </p:spPr>
        </p:sp>
      </p:grpSp>
      <p:sp>
        <p:nvSpPr>
          <p:cNvPr id="25" name="TextBox 25"/>
          <p:cNvSpPr txBox="1"/>
          <p:nvPr/>
        </p:nvSpPr>
        <p:spPr>
          <a:xfrm>
            <a:off x="3530503" y="8228059"/>
            <a:ext cx="12863188" cy="923925"/>
          </a:xfrm>
          <a:prstGeom prst="rect">
            <a:avLst/>
          </a:prstGeom>
        </p:spPr>
        <p:txBody>
          <a:bodyPr lIns="0" tIns="0" rIns="0" bIns="0" rtlCol="0" anchor="t">
            <a:spAutoFit/>
          </a:bodyPr>
          <a:lstStyle/>
          <a:p>
            <a:pPr algn="l">
              <a:lnSpc>
                <a:spcPts val="3600"/>
              </a:lnSpc>
            </a:pPr>
            <a:r>
              <a:rPr lang="en-US" sz="3000" spc="-3" dirty="0" err="1">
                <a:solidFill>
                  <a:srgbClr val="043296"/>
                </a:solidFill>
                <a:latin typeface="Fira Sans Medium Bold"/>
              </a:rPr>
              <a:t>Comunicazione</a:t>
            </a:r>
            <a:r>
              <a:rPr lang="en-US" sz="3000" spc="-3" dirty="0">
                <a:solidFill>
                  <a:srgbClr val="043296"/>
                </a:solidFill>
                <a:latin typeface="Fira Sans" panose="020B0503050000020004" pitchFamily="34" charset="0"/>
              </a:rPr>
              <a:t>: </a:t>
            </a:r>
            <a:r>
              <a:rPr lang="it-IT" sz="3000" spc="-3" dirty="0">
                <a:solidFill>
                  <a:srgbClr val="043296"/>
                </a:solidFill>
                <a:latin typeface="Fira Sans" panose="020B0503050000020004" pitchFamily="34" charset="0"/>
              </a:rPr>
              <a:t>trasmettere le idee in modo efficace utilizzando diversi metodi </a:t>
            </a:r>
            <a:endParaRPr lang="en-US" sz="3000" spc="-3" dirty="0">
              <a:solidFill>
                <a:srgbClr val="043296"/>
              </a:solidFill>
              <a:latin typeface="Fira Sans" panose="020B0503050000020004" pitchFamily="34" charset="0"/>
            </a:endParaRPr>
          </a:p>
        </p:txBody>
      </p:sp>
      <p:pic>
        <p:nvPicPr>
          <p:cNvPr id="26" name="Immagine 25" descr="Immagine che contiene testo, grafica vettoriale, clipart">
            <a:extLst>
              <a:ext uri="{FF2B5EF4-FFF2-40B4-BE49-F238E27FC236}">
                <a16:creationId xmlns:a16="http://schemas.microsoft.com/office/drawing/2014/main" id="{47F0F2D1-E6AD-E4C0-C4BC-F814BE2D0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FF6D37BA-068A-3D9C-B4C4-F8BA9AE1FE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1326</Words>
  <Application>Microsoft Office PowerPoint</Application>
  <PresentationFormat>Personalizzato</PresentationFormat>
  <Paragraphs>106</Paragraphs>
  <Slides>29</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Fira Sans Medium Bold Italics</vt:lpstr>
      <vt:lpstr>Fira Sans Light Bold</vt:lpstr>
      <vt:lpstr>Montserrat</vt:lpstr>
      <vt:lpstr>Fira Sans</vt:lpstr>
      <vt:lpstr>Calibri</vt:lpstr>
      <vt:lpstr>Arial</vt:lpstr>
      <vt:lpstr>Fira Sans Medium Bold</vt:lpstr>
      <vt:lpstr>Fira Sans Medium</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Lesson.pdf</dc:title>
  <dc:creator>Carmine</dc:creator>
  <cp:lastModifiedBy>Carmine Picone</cp:lastModifiedBy>
  <cp:revision>29</cp:revision>
  <dcterms:created xsi:type="dcterms:W3CDTF">2006-08-16T00:00:00Z</dcterms:created>
  <dcterms:modified xsi:type="dcterms:W3CDTF">2023-02-17T11:00:20Z</dcterms:modified>
  <dc:identifier>DAFX7ZsaKAk</dc:identifier>
</cp:coreProperties>
</file>